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3" r:id="rId3"/>
    <p:sldId id="331" r:id="rId4"/>
    <p:sldId id="332" r:id="rId5"/>
    <p:sldId id="333" r:id="rId6"/>
    <p:sldId id="334" r:id="rId7"/>
    <p:sldId id="278" r:id="rId8"/>
    <p:sldId id="279" r:id="rId9"/>
    <p:sldId id="338" r:id="rId10"/>
    <p:sldId id="339" r:id="rId11"/>
    <p:sldId id="340" r:id="rId12"/>
    <p:sldId id="342" r:id="rId13"/>
    <p:sldId id="343" r:id="rId14"/>
    <p:sldId id="355" r:id="rId15"/>
    <p:sldId id="266" r:id="rId16"/>
    <p:sldId id="269" r:id="rId17"/>
    <p:sldId id="270" r:id="rId18"/>
    <p:sldId id="268" r:id="rId19"/>
    <p:sldId id="267" r:id="rId20"/>
    <p:sldId id="272" r:id="rId21"/>
    <p:sldId id="271" r:id="rId22"/>
    <p:sldId id="273" r:id="rId23"/>
    <p:sldId id="277" r:id="rId24"/>
    <p:sldId id="276" r:id="rId25"/>
    <p:sldId id="303" r:id="rId26"/>
    <p:sldId id="274" r:id="rId27"/>
    <p:sldId id="341" r:id="rId28"/>
    <p:sldId id="275" r:id="rId29"/>
    <p:sldId id="265" r:id="rId30"/>
    <p:sldId id="280" r:id="rId31"/>
    <p:sldId id="304" r:id="rId32"/>
    <p:sldId id="305" r:id="rId33"/>
    <p:sldId id="281" r:id="rId34"/>
    <p:sldId id="314" r:id="rId35"/>
    <p:sldId id="335" r:id="rId36"/>
    <p:sldId id="336" r:id="rId37"/>
    <p:sldId id="337" r:id="rId38"/>
    <p:sldId id="282" r:id="rId39"/>
    <p:sldId id="298" r:id="rId40"/>
    <p:sldId id="306" r:id="rId41"/>
    <p:sldId id="299" r:id="rId42"/>
    <p:sldId id="291" r:id="rId43"/>
    <p:sldId id="283" r:id="rId44"/>
    <p:sldId id="284" r:id="rId45"/>
    <p:sldId id="301" r:id="rId46"/>
    <p:sldId id="300" r:id="rId47"/>
    <p:sldId id="354" r:id="rId48"/>
    <p:sldId id="293" r:id="rId49"/>
    <p:sldId id="285" r:id="rId50"/>
    <p:sldId id="286" r:id="rId51"/>
    <p:sldId id="287" r:id="rId52"/>
    <p:sldId id="294" r:id="rId53"/>
    <p:sldId id="295" r:id="rId54"/>
    <p:sldId id="296" r:id="rId55"/>
    <p:sldId id="297" r:id="rId56"/>
    <p:sldId id="288" r:id="rId57"/>
    <p:sldId id="289" r:id="rId58"/>
    <p:sldId id="290" r:id="rId59"/>
    <p:sldId id="292" r:id="rId60"/>
    <p:sldId id="302" r:id="rId61"/>
    <p:sldId id="307" r:id="rId62"/>
    <p:sldId id="308" r:id="rId63"/>
    <p:sldId id="309" r:id="rId64"/>
    <p:sldId id="320" r:id="rId65"/>
    <p:sldId id="321" r:id="rId66"/>
    <p:sldId id="322" r:id="rId67"/>
    <p:sldId id="323" r:id="rId68"/>
    <p:sldId id="325" r:id="rId69"/>
    <p:sldId id="324" r:id="rId70"/>
    <p:sldId id="326" r:id="rId71"/>
    <p:sldId id="328" r:id="rId72"/>
    <p:sldId id="329" r:id="rId73"/>
    <p:sldId id="327" r:id="rId74"/>
    <p:sldId id="330" r:id="rId75"/>
    <p:sldId id="318" r:id="rId76"/>
    <p:sldId id="319" r:id="rId77"/>
    <p:sldId id="315" r:id="rId78"/>
    <p:sldId id="316" r:id="rId79"/>
    <p:sldId id="317" r:id="rId80"/>
    <p:sldId id="312" r:id="rId81"/>
    <p:sldId id="313" r:id="rId82"/>
    <p:sldId id="344" r:id="rId83"/>
    <p:sldId id="345" r:id="rId84"/>
    <p:sldId id="346" r:id="rId85"/>
    <p:sldId id="347" r:id="rId86"/>
    <p:sldId id="348" r:id="rId87"/>
    <p:sldId id="349" r:id="rId88"/>
    <p:sldId id="350" r:id="rId89"/>
    <p:sldId id="351" r:id="rId90"/>
    <p:sldId id="352" r:id="rId91"/>
    <p:sldId id="353" r:id="rId92"/>
    <p:sldId id="310" r:id="rId93"/>
    <p:sldId id="311" r:id="rId94"/>
    <p:sldId id="258" r:id="rId95"/>
    <p:sldId id="264" r:id="rId96"/>
    <p:sldId id="261" r:id="rId97"/>
    <p:sldId id="259" r:id="rId98"/>
    <p:sldId id="262" r:id="rId9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May 22, 2015</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May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May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May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May 22,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May 22,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May 22,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May 22,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May 22, 2015</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May 22, 2015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May 22, 2015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aac.extensionfile.net/" TargetMode="External"/><Relationship Id="rId2" Type="http://schemas.openxmlformats.org/officeDocument/2006/relationships/hyperlink" Target="http://mp3.extensionfile.net/" TargetMode="External"/><Relationship Id="rId1" Type="http://schemas.openxmlformats.org/officeDocument/2006/relationships/slideLayout" Target="../slideLayouts/slideLayout6.xml"/><Relationship Id="rId4" Type="http://schemas.openxmlformats.org/officeDocument/2006/relationships/image" Target="../media/image57.jpeg"/></Relationships>
</file>

<file path=ppt/slides/_rels/slide6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 Id="rId5" Type="http://schemas.openxmlformats.org/officeDocument/2006/relationships/image" Target="../media/image61.jpeg"/><Relationship Id="rId4" Type="http://schemas.openxmlformats.org/officeDocument/2006/relationships/image" Target="../media/image60.jpeg"/></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hyperlink" Target="http://en.wikipedia.org/wiki/Digital_audio" TargetMode="External"/><Relationship Id="rId7" Type="http://schemas.openxmlformats.org/officeDocument/2006/relationships/hyperlink" Target="http://en.wikipedia.org/wiki/Digital_audio_player" TargetMode="External"/><Relationship Id="rId2" Type="http://schemas.openxmlformats.org/officeDocument/2006/relationships/hyperlink" Target="http://en.wikipedia.org/wiki/Audio_coding_format" TargetMode="External"/><Relationship Id="rId1" Type="http://schemas.openxmlformats.org/officeDocument/2006/relationships/slideLayout" Target="../slideLayouts/slideLayout6.xml"/><Relationship Id="rId6" Type="http://schemas.openxmlformats.org/officeDocument/2006/relationships/hyperlink" Target="http://en.wikipedia.org/wiki/De_facto_standard" TargetMode="External"/><Relationship Id="rId5" Type="http://schemas.openxmlformats.org/officeDocument/2006/relationships/hyperlink" Target="http://en.wikipedia.org/wiki/Streaming_media" TargetMode="External"/><Relationship Id="rId4" Type="http://schemas.openxmlformats.org/officeDocument/2006/relationships/hyperlink" Target="http://en.wikipedia.org/wiki/Lossy_data_compression"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baike.baidu.com/view/2954654.htm" TargetMode="External"/><Relationship Id="rId3" Type="http://schemas.openxmlformats.org/officeDocument/2006/relationships/hyperlink" Target="http://zh.wikipedia.org/wiki/%E9%9F%B3%E8%A8%8A%E5%A3%93%E7%B8%AE_(%E6%A0%BC%E5%BC%8F)" TargetMode="External"/><Relationship Id="rId7" Type="http://schemas.openxmlformats.org/officeDocument/2006/relationships/hyperlink" Target="http://zh.wikipedia.org/wiki/%E5%AE%B9%E5%99%A8%E6%A0%BC%E5%BC%8F" TargetMode="External"/><Relationship Id="rId2" Type="http://schemas.openxmlformats.org/officeDocument/2006/relationships/hyperlink" Target="http://zh.wikipedia.org/wiki/%E6%9C%89%E6%8D%9F%E6%95%B0%E6%8D%AE%E5%8E%8B%E7%BC%A9" TargetMode="External"/><Relationship Id="rId1" Type="http://schemas.openxmlformats.org/officeDocument/2006/relationships/slideLayout" Target="../slideLayouts/slideLayout6.xml"/><Relationship Id="rId6" Type="http://schemas.openxmlformats.org/officeDocument/2006/relationships/hyperlink" Target="http://zh.wikipedia.org/wiki/Ogg" TargetMode="External"/><Relationship Id="rId5" Type="http://schemas.openxmlformats.org/officeDocument/2006/relationships/hyperlink" Target="http://zh.wikipedia.org/wiki/%E9%96%8B%E6%94%BE%E5%8E%9F%E5%A7%8B%E7%A2%BC" TargetMode="External"/><Relationship Id="rId4" Type="http://schemas.openxmlformats.org/officeDocument/2006/relationships/hyperlink" Target="http://zh.wikipedia.org/wiki/Xiph.Org%E5%9F%BA%E9%87%91%E6%9C%83" TargetMode="External"/><Relationship Id="rId9" Type="http://schemas.openxmlformats.org/officeDocument/2006/relationships/hyperlink" Target="http://baike.baidu.com/view/128147.htm"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en.wikipedia.org/wiki/Advanced_Audio_Coding"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hyperlink" Target="http://libav.org/" TargetMode="Externa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8" Type="http://schemas.openxmlformats.org/officeDocument/2006/relationships/hyperlink" Target="http://libgsm.sourcearchive.com/" TargetMode="External"/><Relationship Id="rId13" Type="http://schemas.openxmlformats.org/officeDocument/2006/relationships/hyperlink" Target="http://www.openjpeg.org/" TargetMode="External"/><Relationship Id="rId18" Type="http://schemas.openxmlformats.org/officeDocument/2006/relationships/hyperlink" Target="http://www.videolan.org/developers/x264.html" TargetMode="External"/><Relationship Id="rId3" Type="http://schemas.openxmlformats.org/officeDocument/2006/relationships/hyperlink" Target="http://www.celt-codec.org/" TargetMode="External"/><Relationship Id="rId21" Type="http://schemas.openxmlformats.org/officeDocument/2006/relationships/hyperlink" Target="http://zlib.net/" TargetMode="External"/><Relationship Id="rId7" Type="http://schemas.openxmlformats.org/officeDocument/2006/relationships/hyperlink" Target="http://code.google.com/p/libass/" TargetMode="External"/><Relationship Id="rId12" Type="http://schemas.openxmlformats.org/officeDocument/2006/relationships/hyperlink" Target="http://sourceforge.net/projects/opencore-amr/" TargetMode="External"/><Relationship Id="rId17" Type="http://schemas.openxmlformats.org/officeDocument/2006/relationships/hyperlink" Target="http://umezawa.dyndns.info/archive/utvideo/" TargetMode="External"/><Relationship Id="rId2" Type="http://schemas.openxmlformats.org/officeDocument/2006/relationships/hyperlink" Target="http://www.bzip.org/" TargetMode="External"/><Relationship Id="rId16" Type="http://schemas.openxmlformats.org/officeDocument/2006/relationships/hyperlink" Target="http://www.speex.org/" TargetMode="External"/><Relationship Id="rId20" Type="http://schemas.openxmlformats.org/officeDocument/2006/relationships/hyperlink" Target="http://www.xvid.org/" TargetMode="External"/><Relationship Id="rId1" Type="http://schemas.openxmlformats.org/officeDocument/2006/relationships/slideLayout" Target="../slideLayouts/slideLayout6.xml"/><Relationship Id="rId6" Type="http://schemas.openxmlformats.org/officeDocument/2006/relationships/hyperlink" Target="http://lame.sourceforge.net/" TargetMode="External"/><Relationship Id="rId11" Type="http://schemas.openxmlformats.org/officeDocument/2006/relationships/hyperlink" Target="http://www.webmproject.org/" TargetMode="External"/><Relationship Id="rId5" Type="http://schemas.openxmlformats.org/officeDocument/2006/relationships/hyperlink" Target="http://www.piksel.org/frei0r/" TargetMode="External"/><Relationship Id="rId15" Type="http://schemas.openxmlformats.org/officeDocument/2006/relationships/hyperlink" Target="http://diracvideo.org/" TargetMode="External"/><Relationship Id="rId10" Type="http://schemas.openxmlformats.org/officeDocument/2006/relationships/hyperlink" Target="http://www.vorbis.com/" TargetMode="External"/><Relationship Id="rId19" Type="http://schemas.openxmlformats.org/officeDocument/2006/relationships/hyperlink" Target="http://xavs.sourceforge.net/" TargetMode="External"/><Relationship Id="rId4" Type="http://schemas.openxmlformats.org/officeDocument/2006/relationships/hyperlink" Target="http://www.freetype.org/" TargetMode="External"/><Relationship Id="rId9" Type="http://schemas.openxmlformats.org/officeDocument/2006/relationships/hyperlink" Target="http://www.theora.org/" TargetMode="External"/><Relationship Id="rId14" Type="http://schemas.openxmlformats.org/officeDocument/2006/relationships/hyperlink" Target="http://rtmpdump.mplayerhq.hu/"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16016" y="2564904"/>
            <a:ext cx="3313355" cy="1702160"/>
          </a:xfrm>
        </p:spPr>
        <p:txBody>
          <a:bodyPr>
            <a:normAutofit fontScale="90000"/>
          </a:bodyPr>
          <a:lstStyle/>
          <a:p>
            <a:r>
              <a:rPr lang="en-US" altLang="zh-CN" dirty="0" smtClean="0"/>
              <a:t>Multi-media develop introduction</a:t>
            </a:r>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日期占位符 3"/>
          <p:cNvSpPr>
            <a:spLocks noGrp="1"/>
          </p:cNvSpPr>
          <p:nvPr>
            <p:ph type="dt" sz="half" idx="10"/>
          </p:nvPr>
        </p:nvSpPr>
        <p:spPr/>
        <p:txBody>
          <a:bodyPr/>
          <a:lstStyle/>
          <a:p>
            <a:fld id="{0A98AF03-7270-45C2-A683-C5E353EF01A5}" type="datetime4">
              <a:rPr lang="en-US" smtClean="0"/>
              <a:pPr/>
              <a:t>May 22, 2015</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B37D5FE-740C-46F5-801A-FA5477D9711F}" type="slidenum">
              <a:rPr lang="en-US" smtClean="0"/>
              <a:pPr/>
              <a:t>1</a:t>
            </a:fld>
            <a:endParaRPr lang="en-US" dirty="0"/>
          </a:p>
        </p:txBody>
      </p:sp>
    </p:spTree>
    <p:extLst>
      <p:ext uri="{BB962C8B-B14F-4D97-AF65-F5344CB8AC3E}">
        <p14:creationId xmlns:p14="http://schemas.microsoft.com/office/powerpoint/2010/main" val="231885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3074" name="Picture 2" descr="E:\2012072908323786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486401"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19020"/>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a:solidFill>
                  <a:srgbClr val="FF0000"/>
                </a:solidFill>
              </a:rPr>
              <a:t>人类视觉系统</a:t>
            </a:r>
            <a:r>
              <a:rPr lang="en-US" altLang="zh-CN" sz="2800" dirty="0">
                <a:solidFill>
                  <a:srgbClr val="FF0000"/>
                </a:solidFill>
              </a:rPr>
              <a:t>HVS</a:t>
            </a:r>
            <a:endParaRPr lang="zh-CN" altLang="en-US" sz="2800" dirty="0">
              <a:solidFill>
                <a:srgbClr val="FF0000"/>
              </a:solidFill>
            </a:endParaRPr>
          </a:p>
        </p:txBody>
      </p:sp>
      <p:sp>
        <p:nvSpPr>
          <p:cNvPr id="9" name="内容占位符 2"/>
          <p:cNvSpPr txBox="1">
            <a:spLocks/>
          </p:cNvSpPr>
          <p:nvPr/>
        </p:nvSpPr>
        <p:spPr>
          <a:xfrm>
            <a:off x="971600" y="1988840"/>
            <a:ext cx="4536504"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dirty="0"/>
              <a:t>HVS</a:t>
            </a:r>
          </a:p>
          <a:p>
            <a:pPr lvl="1"/>
            <a:r>
              <a:rPr lang="zh-CN" altLang="en-US" dirty="0"/>
              <a:t>眼睛</a:t>
            </a:r>
          </a:p>
          <a:p>
            <a:pPr lvl="1"/>
            <a:r>
              <a:rPr lang="zh-CN" altLang="en-US" dirty="0"/>
              <a:t>神经</a:t>
            </a:r>
          </a:p>
          <a:p>
            <a:pPr lvl="1"/>
            <a:r>
              <a:rPr lang="zh-CN" altLang="en-US" dirty="0" smtClean="0"/>
              <a:t>大脑</a:t>
            </a:r>
            <a:endParaRPr lang="en-US" altLang="zh-CN" dirty="0"/>
          </a:p>
          <a:p>
            <a:r>
              <a:rPr lang="en-US" altLang="zh-CN" dirty="0"/>
              <a:t>HVS</a:t>
            </a:r>
            <a:r>
              <a:rPr lang="zh-CN" altLang="en-US" dirty="0"/>
              <a:t>特点：</a:t>
            </a:r>
          </a:p>
          <a:p>
            <a:pPr lvl="1"/>
            <a:r>
              <a:rPr lang="zh-CN" altLang="en-US" dirty="0"/>
              <a:t>对高频信息不敏感</a:t>
            </a:r>
          </a:p>
          <a:p>
            <a:pPr lvl="1"/>
            <a:r>
              <a:rPr lang="zh-CN" altLang="en-US" dirty="0"/>
              <a:t>对高对比度更敏感</a:t>
            </a:r>
          </a:p>
          <a:p>
            <a:pPr lvl="1"/>
            <a:r>
              <a:rPr lang="zh-CN" altLang="en-US" dirty="0"/>
              <a:t>对亮度信息比色度信息更敏感</a:t>
            </a:r>
          </a:p>
          <a:p>
            <a:pPr lvl="1"/>
            <a:r>
              <a:rPr lang="zh-CN" altLang="en-US" dirty="0"/>
              <a:t>对运动的信息更敏感</a:t>
            </a:r>
          </a:p>
          <a:p>
            <a:pPr lvl="1"/>
            <a:endParaRPr lang="en-US" altLang="zh-CN" dirty="0" smtClean="0"/>
          </a:p>
        </p:txBody>
      </p:sp>
      <p:pic>
        <p:nvPicPr>
          <p:cNvPr id="4098" name="Picture 2" descr="E:\2012072908323786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958344"/>
            <a:ext cx="3744416" cy="138465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2012072908323781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717032"/>
            <a:ext cx="2895697" cy="162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32241"/>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一帧画面 包含两场图像</a:t>
            </a:r>
            <a:r>
              <a:rPr lang="en-US" altLang="zh-CN" dirty="0" smtClean="0"/>
              <a:t>: </a:t>
            </a:r>
            <a:r>
              <a:rPr lang="zh-CN" altLang="en-US" dirty="0" smtClean="0"/>
              <a:t>顶场 和 底场</a:t>
            </a:r>
            <a:endParaRPr lang="en-US" altLang="zh-CN" dirty="0" smtClean="0"/>
          </a:p>
        </p:txBody>
      </p:sp>
      <p:pic>
        <p:nvPicPr>
          <p:cNvPr id="6147" name="Picture 3" descr="E:\2012072908323988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852936"/>
            <a:ext cx="4541445" cy="30433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E:\201207290832385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93" y="2420888"/>
            <a:ext cx="3099883" cy="194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434154"/>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13</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逐行图像：一帧图像的两场在</a:t>
            </a:r>
            <a:r>
              <a:rPr lang="zh-CN" altLang="en-US" sz="2000" dirty="0">
                <a:solidFill>
                  <a:srgbClr val="FF0000"/>
                </a:solidFill>
              </a:rPr>
              <a:t>同一时间</a:t>
            </a:r>
            <a:r>
              <a:rPr lang="zh-CN" altLang="en-US" sz="2000" dirty="0"/>
              <a:t>得到，</a:t>
            </a:r>
            <a:r>
              <a:rPr lang="en-US" altLang="zh-CN" sz="2000" i="1" dirty="0" err="1" smtClean="0"/>
              <a:t>t</a:t>
            </a:r>
            <a:r>
              <a:rPr lang="en-US" altLang="zh-CN" sz="2000" i="1" baseline="-25000" dirty="0" err="1" smtClean="0"/>
              <a:t>top</a:t>
            </a:r>
            <a:r>
              <a:rPr lang="en-US" altLang="zh-CN" sz="2000" dirty="0" smtClean="0"/>
              <a:t>=</a:t>
            </a:r>
            <a:r>
              <a:rPr lang="en-US" altLang="zh-CN" sz="2000" i="1" dirty="0" err="1" smtClean="0"/>
              <a:t>t</a:t>
            </a:r>
            <a:r>
              <a:rPr lang="en-US" altLang="zh-CN" sz="2000" i="1" baseline="-25000" dirty="0" err="1" smtClean="0"/>
              <a:t>bot</a:t>
            </a:r>
            <a:endParaRPr lang="zh-CN" altLang="en-US" sz="2000" dirty="0"/>
          </a:p>
          <a:p>
            <a:r>
              <a:rPr lang="zh-CN" altLang="en-US" sz="2000" dirty="0"/>
              <a:t>隔行图像：一帧图像的两场在</a:t>
            </a:r>
            <a:r>
              <a:rPr lang="zh-CN" altLang="en-US" sz="2000" dirty="0">
                <a:solidFill>
                  <a:srgbClr val="FF0000"/>
                </a:solidFill>
              </a:rPr>
              <a:t>不同时间</a:t>
            </a:r>
            <a:r>
              <a:rPr lang="zh-CN" altLang="en-US" sz="2000" dirty="0"/>
              <a:t>得到，</a:t>
            </a:r>
            <a:r>
              <a:rPr lang="zh-CN" altLang="en-US" sz="2000" i="1" baseline="-25000" dirty="0"/>
              <a:t> </a:t>
            </a:r>
            <a:r>
              <a:rPr lang="en-US" altLang="zh-CN" sz="2000" i="1" dirty="0" err="1"/>
              <a:t>t</a:t>
            </a:r>
            <a:r>
              <a:rPr lang="en-US" altLang="zh-CN" sz="2000" i="1" baseline="-25000" dirty="0" err="1"/>
              <a:t>top</a:t>
            </a:r>
            <a:r>
              <a:rPr lang="zh-CN" altLang="en-US" sz="2000" i="1" dirty="0"/>
              <a:t>≠</a:t>
            </a:r>
            <a:r>
              <a:rPr lang="en-US" altLang="zh-CN" sz="2000" i="1" dirty="0" err="1" smtClean="0"/>
              <a:t>t</a:t>
            </a:r>
            <a:r>
              <a:rPr lang="en-US" altLang="zh-CN" sz="2000" i="1" baseline="-25000" dirty="0" err="1" smtClean="0"/>
              <a:t>bot</a:t>
            </a:r>
            <a:endParaRPr lang="zh-CN" altLang="en-US" dirty="0"/>
          </a:p>
        </p:txBody>
      </p:sp>
      <p:pic>
        <p:nvPicPr>
          <p:cNvPr id="7170" name="Picture 2" descr="E:\2012072908323964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80928"/>
            <a:ext cx="729845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25917"/>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14</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图像分辨率</a:t>
            </a:r>
            <a:endParaRPr lang="zh-CN" altLang="en-US" sz="2800" dirty="0">
              <a:solidFill>
                <a:srgbClr val="FF0000"/>
              </a:solidFill>
            </a:endParaRPr>
          </a:p>
        </p:txBody>
      </p:sp>
      <p:pic>
        <p:nvPicPr>
          <p:cNvPr id="1026" name="Picture 2" descr="E:\Instant-4K-hero-b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021" y="1851263"/>
            <a:ext cx="7473702" cy="423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290260"/>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What is RGB</a:t>
            </a:r>
            <a:endParaRPr lang="zh-CN" altLang="en-US" sz="2800" dirty="0">
              <a:solidFill>
                <a:srgbClr val="FF0000"/>
              </a:solidFill>
            </a:endParaRPr>
          </a:p>
        </p:txBody>
      </p:sp>
      <p:sp>
        <p:nvSpPr>
          <p:cNvPr id="8" name="矩形 7"/>
          <p:cNvSpPr/>
          <p:nvPr/>
        </p:nvSpPr>
        <p:spPr>
          <a:xfrm>
            <a:off x="827584" y="1916832"/>
            <a:ext cx="7344816" cy="3416320"/>
          </a:xfrm>
          <a:prstGeom prst="rect">
            <a:avLst/>
          </a:prstGeom>
        </p:spPr>
        <p:txBody>
          <a:bodyPr wrap="square">
            <a:spAutoFit/>
          </a:bodyPr>
          <a:lstStyle/>
          <a:p>
            <a:r>
              <a:rPr lang="zh-CN" altLang="en-US" dirty="0" smtClean="0"/>
              <a:t>        计算机</a:t>
            </a:r>
            <a:r>
              <a:rPr lang="zh-CN" altLang="en-US" dirty="0"/>
              <a:t>彩色显示器显示色彩的原理与彩色电视机一样，都是</a:t>
            </a:r>
            <a:r>
              <a:rPr lang="zh-CN" altLang="en-US" dirty="0" smtClean="0"/>
              <a:t>采用</a:t>
            </a:r>
            <a:endParaRPr lang="en-US" altLang="zh-CN" dirty="0" smtClean="0"/>
          </a:p>
          <a:p>
            <a:r>
              <a:rPr lang="en-US" altLang="zh-CN" dirty="0" smtClean="0"/>
              <a:t>R</a:t>
            </a:r>
            <a:r>
              <a:rPr lang="zh-CN" altLang="en-US" dirty="0" smtClean="0"/>
              <a:t>（</a:t>
            </a:r>
            <a:r>
              <a:rPr lang="en-US" altLang="zh-CN" dirty="0" smtClean="0"/>
              <a:t>Red</a:t>
            </a:r>
            <a:r>
              <a:rPr lang="zh-CN" altLang="en-US" dirty="0"/>
              <a:t>）、</a:t>
            </a:r>
            <a:r>
              <a:rPr lang="en-US" altLang="zh-CN" dirty="0"/>
              <a:t>G</a:t>
            </a:r>
            <a:r>
              <a:rPr lang="zh-CN" altLang="en-US" dirty="0"/>
              <a:t>（</a:t>
            </a:r>
            <a:r>
              <a:rPr lang="en-US" altLang="zh-CN" dirty="0"/>
              <a:t>Green</a:t>
            </a:r>
            <a:r>
              <a:rPr lang="zh-CN" altLang="en-US" dirty="0"/>
              <a:t>）、</a:t>
            </a:r>
            <a:r>
              <a:rPr lang="en-US" altLang="zh-CN" dirty="0"/>
              <a:t>B</a:t>
            </a:r>
            <a:r>
              <a:rPr lang="zh-CN" altLang="en-US" dirty="0"/>
              <a:t>（</a:t>
            </a:r>
            <a:r>
              <a:rPr lang="en-US" altLang="zh-CN" dirty="0"/>
              <a:t>Blue</a:t>
            </a:r>
            <a:r>
              <a:rPr lang="zh-CN" altLang="en-US" dirty="0"/>
              <a:t>）相加混色的原理：通过发射出三</a:t>
            </a:r>
          </a:p>
          <a:p>
            <a:r>
              <a:rPr lang="zh-CN" altLang="en-US" dirty="0"/>
              <a:t>种不同强度的电子束，使屏幕内侧覆盖的红、绿、蓝磷光材料发光而产生色彩。这种色彩的表示方法称为</a:t>
            </a:r>
            <a:r>
              <a:rPr lang="en-US" altLang="zh-CN" dirty="0"/>
              <a:t>RGB</a:t>
            </a:r>
            <a:r>
              <a:rPr lang="zh-CN" altLang="en-US" dirty="0"/>
              <a:t>色彩空间表示（它也</a:t>
            </a:r>
            <a:r>
              <a:rPr lang="zh-CN" altLang="en-US" dirty="0" smtClean="0"/>
              <a:t>是多媒体</a:t>
            </a:r>
            <a:r>
              <a:rPr lang="zh-CN" altLang="en-US" dirty="0"/>
              <a:t>计算机技术中用得最多的一种色彩空间表示方法）。</a:t>
            </a:r>
            <a:br>
              <a:rPr lang="zh-CN" altLang="en-US" dirty="0"/>
            </a:br>
            <a:r>
              <a:rPr lang="zh-CN" altLang="en-US" dirty="0"/>
              <a:t>根据三基色原理，任意一种色光</a:t>
            </a:r>
            <a:r>
              <a:rPr lang="en-US" altLang="zh-CN" dirty="0"/>
              <a:t>F</a:t>
            </a:r>
            <a:r>
              <a:rPr lang="zh-CN" altLang="en-US" dirty="0"/>
              <a:t>都可以用不同分量的</a:t>
            </a:r>
            <a:r>
              <a:rPr lang="en-US" altLang="zh-CN" dirty="0"/>
              <a:t>R</a:t>
            </a:r>
            <a:r>
              <a:rPr lang="zh-CN" altLang="en-US" dirty="0"/>
              <a:t>、</a:t>
            </a:r>
            <a:r>
              <a:rPr lang="en-US" altLang="zh-CN" dirty="0"/>
              <a:t>G</a:t>
            </a:r>
            <a:r>
              <a:rPr lang="zh-CN" altLang="en-US" dirty="0"/>
              <a:t>、</a:t>
            </a:r>
            <a:r>
              <a:rPr lang="en-US" altLang="zh-CN" dirty="0"/>
              <a:t>B</a:t>
            </a:r>
            <a:r>
              <a:rPr lang="zh-CN" altLang="en-US" dirty="0"/>
              <a:t>三色相加混合而成。</a:t>
            </a:r>
          </a:p>
          <a:p>
            <a:r>
              <a:rPr lang="en-US" altLang="zh-CN" dirty="0"/>
              <a:t>F = r [ R ] + g [ G ] + b [ B ]</a:t>
            </a:r>
          </a:p>
          <a:p>
            <a:r>
              <a:rPr lang="zh-CN" altLang="en-US" dirty="0"/>
              <a:t>其中，</a:t>
            </a:r>
            <a:r>
              <a:rPr lang="en-US" altLang="zh-CN" dirty="0"/>
              <a:t>r</a:t>
            </a:r>
            <a:r>
              <a:rPr lang="zh-CN" altLang="en-US" dirty="0"/>
              <a:t>、</a:t>
            </a:r>
            <a:r>
              <a:rPr lang="en-US" altLang="zh-CN" dirty="0"/>
              <a:t>g</a:t>
            </a:r>
            <a:r>
              <a:rPr lang="zh-CN" altLang="en-US" dirty="0"/>
              <a:t>、</a:t>
            </a:r>
            <a:r>
              <a:rPr lang="en-US" altLang="zh-CN" dirty="0"/>
              <a:t>b</a:t>
            </a:r>
            <a:r>
              <a:rPr lang="zh-CN" altLang="en-US" dirty="0"/>
              <a:t>分别为三基色参与混合的系数。当三基色分量都为</a:t>
            </a:r>
            <a:r>
              <a:rPr lang="en-US" altLang="zh-CN" dirty="0"/>
              <a:t>0</a:t>
            </a:r>
            <a:r>
              <a:rPr lang="zh-CN" altLang="en-US" dirty="0"/>
              <a:t>（最弱）时混合为黑色光；而当三基色分量都为</a:t>
            </a:r>
            <a:r>
              <a:rPr lang="en-US" altLang="zh-CN" dirty="0"/>
              <a:t>k</a:t>
            </a:r>
            <a:r>
              <a:rPr lang="zh-CN" altLang="en-US" dirty="0"/>
              <a:t>（最强）时</a:t>
            </a:r>
            <a:r>
              <a:rPr lang="zh-CN" altLang="en-US" dirty="0" smtClean="0"/>
              <a:t>混合为</a:t>
            </a:r>
            <a:r>
              <a:rPr lang="zh-CN" altLang="en-US" dirty="0"/>
              <a:t>白色光。调整</a:t>
            </a:r>
            <a:r>
              <a:rPr lang="en-US" altLang="zh-CN" dirty="0"/>
              <a:t>r</a:t>
            </a:r>
            <a:r>
              <a:rPr lang="zh-CN" altLang="en-US" dirty="0"/>
              <a:t>、</a:t>
            </a:r>
            <a:r>
              <a:rPr lang="en-US" altLang="zh-CN" dirty="0"/>
              <a:t>g</a:t>
            </a:r>
            <a:r>
              <a:rPr lang="zh-CN" altLang="en-US" dirty="0"/>
              <a:t>、</a:t>
            </a:r>
            <a:r>
              <a:rPr lang="en-US" altLang="zh-CN" dirty="0"/>
              <a:t>b</a:t>
            </a:r>
            <a:r>
              <a:rPr lang="zh-CN" altLang="en-US" dirty="0"/>
              <a:t>三个系数的值，可以混合出介于黑色光和白色光之间的各种各样的色光。</a:t>
            </a:r>
          </a:p>
        </p:txBody>
      </p:sp>
    </p:spTree>
    <p:extLst>
      <p:ext uri="{BB962C8B-B14F-4D97-AF65-F5344CB8AC3E}">
        <p14:creationId xmlns:p14="http://schemas.microsoft.com/office/powerpoint/2010/main" val="876933695"/>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16</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RGB565 </a:t>
            </a:r>
            <a:r>
              <a:rPr lang="en-US" altLang="zh-CN" sz="2800" dirty="0" smtClean="0">
                <a:solidFill>
                  <a:schemeClr val="bg2">
                    <a:lumMod val="75000"/>
                  </a:schemeClr>
                </a:solidFill>
              </a:rPr>
              <a:t>and</a:t>
            </a:r>
            <a:r>
              <a:rPr lang="en-US" altLang="zh-CN" sz="2800" dirty="0" smtClean="0">
                <a:solidFill>
                  <a:srgbClr val="FF0000"/>
                </a:solidFill>
              </a:rPr>
              <a:t> </a:t>
            </a:r>
            <a:r>
              <a:rPr lang="en-US" altLang="zh-CN" sz="2800" dirty="0" smtClean="0">
                <a:solidFill>
                  <a:srgbClr val="002060"/>
                </a:solidFill>
              </a:rPr>
              <a:t>RGB24</a:t>
            </a:r>
            <a:endParaRPr lang="zh-CN" altLang="en-US" sz="2800" dirty="0">
              <a:solidFill>
                <a:srgbClr val="002060"/>
              </a:solidFill>
            </a:endParaRPr>
          </a:p>
        </p:txBody>
      </p:sp>
      <p:sp>
        <p:nvSpPr>
          <p:cNvPr id="8" name="矩形 7"/>
          <p:cNvSpPr/>
          <p:nvPr/>
        </p:nvSpPr>
        <p:spPr>
          <a:xfrm>
            <a:off x="827584" y="1916832"/>
            <a:ext cx="7344816" cy="3139321"/>
          </a:xfrm>
          <a:prstGeom prst="rect">
            <a:avLst/>
          </a:prstGeom>
        </p:spPr>
        <p:txBody>
          <a:bodyPr wrap="square">
            <a:spAutoFit/>
          </a:bodyPr>
          <a:lstStyle/>
          <a:p>
            <a:r>
              <a:rPr lang="en-US" altLang="zh-CN" dirty="0">
                <a:solidFill>
                  <a:srgbClr val="FF0000"/>
                </a:solidFill>
              </a:rPr>
              <a:t>R</a:t>
            </a:r>
            <a:r>
              <a:rPr lang="en-US" altLang="zh-CN" dirty="0" smtClean="0">
                <a:solidFill>
                  <a:srgbClr val="FF0000"/>
                </a:solidFill>
              </a:rPr>
              <a:t>GB565</a:t>
            </a:r>
            <a:r>
              <a:rPr lang="zh-CN" altLang="en-US" dirty="0">
                <a:solidFill>
                  <a:srgbClr val="FF0000"/>
                </a:solidFill>
              </a:rPr>
              <a:t>使用</a:t>
            </a:r>
            <a:r>
              <a:rPr lang="en-US" altLang="zh-CN" dirty="0">
                <a:solidFill>
                  <a:srgbClr val="FF0000"/>
                </a:solidFill>
              </a:rPr>
              <a:t>16</a:t>
            </a:r>
            <a:r>
              <a:rPr lang="zh-CN" altLang="en-US" dirty="0">
                <a:solidFill>
                  <a:srgbClr val="FF0000"/>
                </a:solidFill>
              </a:rPr>
              <a:t>位表示一个</a:t>
            </a:r>
            <a:r>
              <a:rPr lang="zh-CN" altLang="en-US" dirty="0" smtClean="0">
                <a:solidFill>
                  <a:srgbClr val="FF0000"/>
                </a:solidFill>
              </a:rPr>
              <a:t>像素</a:t>
            </a:r>
            <a:endParaRPr lang="en-US" altLang="zh-CN" dirty="0" smtClean="0">
              <a:solidFill>
                <a:srgbClr val="FF0000"/>
              </a:solidFill>
            </a:endParaRPr>
          </a:p>
          <a:p>
            <a:r>
              <a:rPr lang="zh-CN" altLang="en-US" dirty="0" smtClean="0">
                <a:solidFill>
                  <a:srgbClr val="FF0000"/>
                </a:solidFill>
              </a:rPr>
              <a:t>这</a:t>
            </a:r>
            <a:r>
              <a:rPr lang="en-US" altLang="zh-CN" dirty="0">
                <a:solidFill>
                  <a:srgbClr val="FF0000"/>
                </a:solidFill>
              </a:rPr>
              <a:t>16</a:t>
            </a:r>
            <a:r>
              <a:rPr lang="zh-CN" altLang="en-US" dirty="0">
                <a:solidFill>
                  <a:srgbClr val="FF0000"/>
                </a:solidFill>
              </a:rPr>
              <a:t>位中的</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R</a:t>
            </a:r>
            <a:r>
              <a:rPr lang="zh-CN" altLang="en-US" dirty="0">
                <a:solidFill>
                  <a:srgbClr val="FF0000"/>
                </a:solidFill>
              </a:rPr>
              <a:t>，</a:t>
            </a:r>
            <a:r>
              <a:rPr lang="en-US" altLang="zh-CN" dirty="0">
                <a:solidFill>
                  <a:srgbClr val="FF0000"/>
                </a:solidFill>
              </a:rPr>
              <a:t>6</a:t>
            </a:r>
            <a:r>
              <a:rPr lang="zh-CN" altLang="en-US" dirty="0">
                <a:solidFill>
                  <a:srgbClr val="FF0000"/>
                </a:solidFill>
              </a:rPr>
              <a:t>位用于</a:t>
            </a:r>
            <a:r>
              <a:rPr lang="en-US" altLang="zh-CN" dirty="0">
                <a:solidFill>
                  <a:srgbClr val="FF0000"/>
                </a:solidFill>
              </a:rPr>
              <a:t>G</a:t>
            </a:r>
            <a:r>
              <a:rPr lang="zh-CN" altLang="en-US" dirty="0">
                <a:solidFill>
                  <a:srgbClr val="FF0000"/>
                </a:solidFill>
              </a:rPr>
              <a:t>，</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B</a:t>
            </a:r>
            <a:r>
              <a:rPr lang="zh-CN" altLang="en-US" dirty="0">
                <a:solidFill>
                  <a:srgbClr val="FF0000"/>
                </a:solidFill>
              </a:rPr>
              <a:t>。程序中通常使用一个字（</a:t>
            </a:r>
            <a:r>
              <a:rPr lang="en-US" altLang="zh-CN" dirty="0">
                <a:solidFill>
                  <a:srgbClr val="FF0000"/>
                </a:solidFill>
              </a:rPr>
              <a:t>WORD</a:t>
            </a:r>
            <a:r>
              <a:rPr lang="zh-CN" altLang="en-US" dirty="0">
                <a:solidFill>
                  <a:srgbClr val="FF0000"/>
                </a:solidFill>
              </a:rPr>
              <a:t>，一个字等于两个</a:t>
            </a:r>
            <a:r>
              <a:rPr lang="zh-CN" altLang="en-US" dirty="0" smtClean="0">
                <a:solidFill>
                  <a:srgbClr val="FF0000"/>
                </a:solidFill>
              </a:rPr>
              <a:t>字节</a:t>
            </a:r>
            <a:r>
              <a:rPr lang="zh-CN" altLang="en-US" dirty="0">
                <a:solidFill>
                  <a:srgbClr val="FF0000"/>
                </a:solidFill>
              </a:rPr>
              <a:t>）来操作一个像素。当读出一个像素后，这个字的各个位意义如下：</a:t>
            </a:r>
            <a:br>
              <a:rPr lang="zh-CN" altLang="en-US" dirty="0">
                <a:solidFill>
                  <a:srgbClr val="FF0000"/>
                </a:solidFill>
              </a:rPr>
            </a:br>
            <a:r>
              <a:rPr lang="zh-CN" altLang="en-US" dirty="0">
                <a:solidFill>
                  <a:srgbClr val="FF0000"/>
                </a:solidFill>
              </a:rPr>
              <a:t>     </a:t>
            </a:r>
            <a:r>
              <a:rPr lang="zh-CN" altLang="en-US" dirty="0" smtClean="0">
                <a:solidFill>
                  <a:srgbClr val="FF0000"/>
                </a:solidFill>
              </a:rPr>
              <a:t> 高字节</a:t>
            </a:r>
            <a:r>
              <a:rPr lang="en-US" altLang="zh-CN" dirty="0" smtClean="0">
                <a:solidFill>
                  <a:srgbClr val="FF0000"/>
                </a:solidFill>
              </a:rPr>
              <a:t>MSB</a:t>
            </a:r>
            <a:r>
              <a:rPr lang="zh-CN" altLang="en-US" dirty="0">
                <a:solidFill>
                  <a:srgbClr val="FF0000"/>
                </a:solidFill>
              </a:rPr>
              <a:t>            </a:t>
            </a:r>
            <a:r>
              <a:rPr lang="zh-CN" altLang="en-US" dirty="0" smtClean="0">
                <a:solidFill>
                  <a:srgbClr val="FF0000"/>
                </a:solidFill>
              </a:rPr>
              <a:t> </a:t>
            </a:r>
            <a:r>
              <a:rPr lang="zh-CN" altLang="en-US" dirty="0">
                <a:solidFill>
                  <a:srgbClr val="FF0000"/>
                </a:solidFill>
              </a:rPr>
              <a:t> </a:t>
            </a:r>
            <a:r>
              <a:rPr lang="zh-CN" altLang="en-US" dirty="0" smtClean="0">
                <a:solidFill>
                  <a:srgbClr val="FF0000"/>
                </a:solidFill>
              </a:rPr>
              <a:t>低字节</a:t>
            </a:r>
            <a:r>
              <a:rPr lang="en-US" altLang="zh-CN" dirty="0" smtClean="0">
                <a:solidFill>
                  <a:srgbClr val="FF0000"/>
                </a:solidFill>
              </a:rPr>
              <a:t>LSB</a:t>
            </a:r>
            <a:r>
              <a:rPr lang="zh-CN" altLang="en-US" dirty="0">
                <a:solidFill>
                  <a:srgbClr val="FF0000"/>
                </a:solidFill>
              </a:rPr>
              <a:t/>
            </a:r>
            <a:br>
              <a:rPr lang="zh-CN" altLang="en-US" dirty="0">
                <a:solidFill>
                  <a:srgbClr val="FF0000"/>
                </a:solidFill>
              </a:rPr>
            </a:br>
            <a:r>
              <a:rPr lang="en-US" altLang="zh-CN" dirty="0">
                <a:solidFill>
                  <a:srgbClr val="FF0000"/>
                </a:solidFill>
              </a:rPr>
              <a:t>R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G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B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002060"/>
                </a:solidFill>
              </a:rPr>
              <a:t>RGB24</a:t>
            </a:r>
            <a:r>
              <a:rPr lang="zh-CN" altLang="en-US" dirty="0">
                <a:solidFill>
                  <a:srgbClr val="002060"/>
                </a:solidFill>
              </a:rPr>
              <a:t>使用</a:t>
            </a:r>
            <a:r>
              <a:rPr lang="en-US" altLang="zh-CN" dirty="0">
                <a:solidFill>
                  <a:srgbClr val="002060"/>
                </a:solidFill>
              </a:rPr>
              <a:t>24</a:t>
            </a:r>
            <a:r>
              <a:rPr lang="zh-CN" altLang="en-US" dirty="0">
                <a:solidFill>
                  <a:srgbClr val="002060"/>
                </a:solidFill>
              </a:rPr>
              <a:t>位来表示一个像素，</a:t>
            </a:r>
            <a:r>
              <a:rPr lang="en-US" altLang="zh-CN" dirty="0">
                <a:solidFill>
                  <a:srgbClr val="002060"/>
                </a:solidFill>
              </a:rPr>
              <a:t>RGB</a:t>
            </a:r>
            <a:r>
              <a:rPr lang="zh-CN" altLang="en-US" dirty="0">
                <a:solidFill>
                  <a:srgbClr val="002060"/>
                </a:solidFill>
              </a:rPr>
              <a:t>分量都用</a:t>
            </a:r>
            <a:r>
              <a:rPr lang="en-US" altLang="zh-CN" dirty="0">
                <a:solidFill>
                  <a:srgbClr val="002060"/>
                </a:solidFill>
              </a:rPr>
              <a:t>8</a:t>
            </a:r>
            <a:r>
              <a:rPr lang="zh-CN" altLang="en-US" dirty="0">
                <a:solidFill>
                  <a:srgbClr val="002060"/>
                </a:solidFill>
              </a:rPr>
              <a:t>位表示，取值范围为</a:t>
            </a:r>
            <a:r>
              <a:rPr lang="en-US" altLang="zh-CN" dirty="0">
                <a:solidFill>
                  <a:srgbClr val="002060"/>
                </a:solidFill>
              </a:rPr>
              <a:t>0-255</a:t>
            </a:r>
            <a:r>
              <a:rPr lang="zh-CN" altLang="en-US" dirty="0">
                <a:solidFill>
                  <a:srgbClr val="002060"/>
                </a:solidFill>
              </a:rPr>
              <a:t>。注意在内存中</a:t>
            </a:r>
            <a:r>
              <a:rPr lang="en-US" altLang="zh-CN" dirty="0">
                <a:solidFill>
                  <a:srgbClr val="002060"/>
                </a:solidFill>
              </a:rPr>
              <a:t>RGB</a:t>
            </a:r>
            <a:r>
              <a:rPr lang="zh-CN" altLang="en-US" dirty="0">
                <a:solidFill>
                  <a:srgbClr val="002060"/>
                </a:solidFill>
              </a:rPr>
              <a:t>各分量的排列顺序为：</a:t>
            </a:r>
            <a:r>
              <a:rPr lang="en-US" altLang="zh-CN" dirty="0">
                <a:solidFill>
                  <a:srgbClr val="002060"/>
                </a:solidFill>
              </a:rPr>
              <a:t>BGR </a:t>
            </a:r>
            <a:r>
              <a:rPr lang="en-US" altLang="zh-CN" dirty="0" err="1" smtClean="0">
                <a:solidFill>
                  <a:srgbClr val="002060"/>
                </a:solidFill>
              </a:rPr>
              <a:t>BGR</a:t>
            </a:r>
            <a:r>
              <a:rPr lang="en-US" altLang="zh-CN" dirty="0">
                <a:solidFill>
                  <a:srgbClr val="002060"/>
                </a:solidFill>
              </a:rPr>
              <a:t> </a:t>
            </a:r>
            <a:r>
              <a:rPr lang="en-US" altLang="zh-CN" dirty="0" err="1" smtClean="0">
                <a:solidFill>
                  <a:srgbClr val="002060"/>
                </a:solidFill>
              </a:rPr>
              <a:t>BGR</a:t>
            </a:r>
            <a:r>
              <a:rPr lang="en-US" altLang="zh-CN" dirty="0" smtClean="0">
                <a:solidFill>
                  <a:srgbClr val="002060"/>
                </a:solidFill>
              </a:rPr>
              <a:t> …</a:t>
            </a:r>
            <a:endParaRPr lang="zh-CN" altLang="en-US" dirty="0">
              <a:solidFill>
                <a:srgbClr val="002060"/>
              </a:solidFill>
            </a:endParaRPr>
          </a:p>
          <a:p>
            <a:endParaRPr lang="en-US" altLang="zh-CN" dirty="0"/>
          </a:p>
          <a:p>
            <a:endParaRPr lang="zh-CN" altLang="en-US" dirty="0"/>
          </a:p>
        </p:txBody>
      </p:sp>
    </p:spTree>
    <p:extLst>
      <p:ext uri="{BB962C8B-B14F-4D97-AF65-F5344CB8AC3E}">
        <p14:creationId xmlns:p14="http://schemas.microsoft.com/office/powerpoint/2010/main" val="2705513254"/>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17</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accent3">
                    <a:lumMod val="75000"/>
                  </a:schemeClr>
                </a:solidFill>
              </a:rPr>
              <a:t>              RGB32</a:t>
            </a:r>
            <a:endParaRPr lang="zh-CN" altLang="en-US" sz="2800" dirty="0">
              <a:solidFill>
                <a:schemeClr val="accent3">
                  <a:lumMod val="75000"/>
                </a:schemeClr>
              </a:solidFill>
            </a:endParaRPr>
          </a:p>
        </p:txBody>
      </p:sp>
      <p:sp>
        <p:nvSpPr>
          <p:cNvPr id="8" name="矩形 7"/>
          <p:cNvSpPr/>
          <p:nvPr/>
        </p:nvSpPr>
        <p:spPr>
          <a:xfrm>
            <a:off x="827584" y="1916832"/>
            <a:ext cx="7344816" cy="3416320"/>
          </a:xfrm>
          <a:prstGeom prst="rect">
            <a:avLst/>
          </a:prstGeom>
        </p:spPr>
        <p:txBody>
          <a:bodyPr wrap="square">
            <a:spAutoFit/>
          </a:bodyPr>
          <a:lstStyle/>
          <a:p>
            <a:r>
              <a:rPr lang="en-US" altLang="zh-CN" dirty="0">
                <a:solidFill>
                  <a:schemeClr val="accent3">
                    <a:lumMod val="75000"/>
                  </a:schemeClr>
                </a:solidFill>
              </a:rPr>
              <a:t>RGB32</a:t>
            </a:r>
            <a:r>
              <a:rPr lang="zh-CN" altLang="en-US" dirty="0">
                <a:solidFill>
                  <a:schemeClr val="accent3">
                    <a:lumMod val="75000"/>
                  </a:schemeClr>
                </a:solidFill>
              </a:rPr>
              <a:t>使用</a:t>
            </a:r>
            <a:r>
              <a:rPr lang="en-US" altLang="zh-CN" dirty="0">
                <a:solidFill>
                  <a:schemeClr val="accent3">
                    <a:lumMod val="75000"/>
                  </a:schemeClr>
                </a:solidFill>
              </a:rPr>
              <a:t>32</a:t>
            </a:r>
            <a:r>
              <a:rPr lang="zh-CN" altLang="en-US" dirty="0">
                <a:solidFill>
                  <a:schemeClr val="accent3">
                    <a:lumMod val="75000"/>
                  </a:schemeClr>
                </a:solidFill>
              </a:rPr>
              <a:t>位来表示一个像素，</a:t>
            </a:r>
            <a:r>
              <a:rPr lang="en-US" altLang="zh-CN" dirty="0">
                <a:solidFill>
                  <a:schemeClr val="accent3">
                    <a:lumMod val="75000"/>
                  </a:schemeClr>
                </a:solidFill>
              </a:rPr>
              <a:t>RGB</a:t>
            </a:r>
            <a:r>
              <a:rPr lang="zh-CN" altLang="en-US" dirty="0">
                <a:solidFill>
                  <a:schemeClr val="accent3">
                    <a:lumMod val="75000"/>
                  </a:schemeClr>
                </a:solidFill>
              </a:rPr>
              <a:t>分量各用去</a:t>
            </a:r>
            <a:r>
              <a:rPr lang="en-US" altLang="zh-CN" dirty="0">
                <a:solidFill>
                  <a:schemeClr val="accent3">
                    <a:lumMod val="75000"/>
                  </a:schemeClr>
                </a:solidFill>
              </a:rPr>
              <a:t>8</a:t>
            </a:r>
            <a:r>
              <a:rPr lang="zh-CN" altLang="en-US" dirty="0">
                <a:solidFill>
                  <a:schemeClr val="accent3">
                    <a:lumMod val="75000"/>
                  </a:schemeClr>
                </a:solidFill>
              </a:rPr>
              <a:t>位，剩下的</a:t>
            </a:r>
            <a:r>
              <a:rPr lang="en-US" altLang="zh-CN" dirty="0">
                <a:solidFill>
                  <a:schemeClr val="accent3">
                    <a:lumMod val="75000"/>
                  </a:schemeClr>
                </a:solidFill>
              </a:rPr>
              <a:t>8</a:t>
            </a:r>
            <a:r>
              <a:rPr lang="zh-CN" altLang="en-US" dirty="0">
                <a:solidFill>
                  <a:schemeClr val="accent3">
                    <a:lumMod val="75000"/>
                  </a:schemeClr>
                </a:solidFill>
              </a:rPr>
              <a:t>位用作</a:t>
            </a:r>
            <a:r>
              <a:rPr lang="en-US" altLang="zh-CN" dirty="0">
                <a:solidFill>
                  <a:schemeClr val="accent3">
                    <a:lumMod val="75000"/>
                  </a:schemeClr>
                </a:solidFill>
              </a:rPr>
              <a:t>Alpha</a:t>
            </a:r>
            <a:r>
              <a:rPr lang="zh-CN" altLang="en-US" dirty="0">
                <a:solidFill>
                  <a:schemeClr val="accent3">
                    <a:lumMod val="75000"/>
                  </a:schemeClr>
                </a:solidFill>
              </a:rPr>
              <a:t>通道或者不用。（</a:t>
            </a:r>
            <a:r>
              <a:rPr lang="en-US" altLang="zh-CN" dirty="0">
                <a:solidFill>
                  <a:schemeClr val="accent3">
                    <a:lumMod val="75000"/>
                  </a:schemeClr>
                </a:solidFill>
              </a:rPr>
              <a:t>ARGB32</a:t>
            </a:r>
            <a:r>
              <a:rPr lang="zh-CN" altLang="en-US" dirty="0">
                <a:solidFill>
                  <a:schemeClr val="accent3">
                    <a:lumMod val="75000"/>
                  </a:schemeClr>
                </a:solidFill>
              </a:rPr>
              <a:t>就是带</a:t>
            </a:r>
            <a:r>
              <a:rPr lang="en-US" altLang="zh-CN" dirty="0">
                <a:solidFill>
                  <a:schemeClr val="accent3">
                    <a:lumMod val="75000"/>
                  </a:schemeClr>
                </a:solidFill>
              </a:rPr>
              <a:t>Alpha</a:t>
            </a:r>
            <a:r>
              <a:rPr lang="zh-CN" altLang="en-US" dirty="0">
                <a:solidFill>
                  <a:schemeClr val="accent3">
                    <a:lumMod val="75000"/>
                  </a:schemeClr>
                </a:solidFill>
              </a:rPr>
              <a:t>通道的</a:t>
            </a:r>
            <a:r>
              <a:rPr lang="en-US" altLang="zh-CN" dirty="0">
                <a:solidFill>
                  <a:schemeClr val="accent3">
                    <a:lumMod val="75000"/>
                  </a:schemeClr>
                </a:solidFill>
              </a:rPr>
              <a:t>RGB32</a:t>
            </a:r>
            <a:r>
              <a:rPr lang="zh-CN" altLang="en-US" dirty="0">
                <a:solidFill>
                  <a:schemeClr val="accent3">
                    <a:lumMod val="75000"/>
                  </a:schemeClr>
                </a:solidFill>
              </a:rPr>
              <a:t>。）</a:t>
            </a:r>
          </a:p>
          <a:p>
            <a:r>
              <a:rPr lang="zh-CN" altLang="en-US" dirty="0">
                <a:solidFill>
                  <a:schemeClr val="accent3">
                    <a:lumMod val="75000"/>
                  </a:schemeClr>
                </a:solidFill>
              </a:rPr>
              <a:t>注意在内存中</a:t>
            </a:r>
            <a:r>
              <a:rPr lang="en-US" altLang="zh-CN" dirty="0">
                <a:solidFill>
                  <a:schemeClr val="accent3">
                    <a:lumMod val="75000"/>
                  </a:schemeClr>
                </a:solidFill>
              </a:rPr>
              <a:t>RGB</a:t>
            </a:r>
            <a:r>
              <a:rPr lang="zh-CN" altLang="en-US" dirty="0">
                <a:solidFill>
                  <a:schemeClr val="accent3">
                    <a:lumMod val="75000"/>
                  </a:schemeClr>
                </a:solidFill>
              </a:rPr>
              <a:t>各分量的排列顺序为：</a:t>
            </a:r>
            <a:r>
              <a:rPr lang="en-US" altLang="zh-CN" dirty="0">
                <a:solidFill>
                  <a:schemeClr val="accent3">
                    <a:lumMod val="75000"/>
                  </a:schemeClr>
                </a:solidFill>
              </a:rPr>
              <a:t>BGRA </a:t>
            </a:r>
            <a:r>
              <a:rPr lang="en-US" altLang="zh-CN" dirty="0" err="1">
                <a:solidFill>
                  <a:schemeClr val="accent3">
                    <a:lumMod val="75000"/>
                  </a:schemeClr>
                </a:solidFill>
              </a:rPr>
              <a:t>BGRA</a:t>
            </a:r>
            <a:r>
              <a:rPr lang="en-US" altLang="zh-CN" dirty="0">
                <a:solidFill>
                  <a:schemeClr val="accent3">
                    <a:lumMod val="75000"/>
                  </a:schemeClr>
                </a:solidFill>
              </a:rPr>
              <a:t> </a:t>
            </a:r>
            <a:r>
              <a:rPr lang="en-US" altLang="zh-CN" dirty="0" err="1" smtClean="0">
                <a:solidFill>
                  <a:schemeClr val="accent3">
                    <a:lumMod val="75000"/>
                  </a:schemeClr>
                </a:solidFill>
              </a:rPr>
              <a:t>BGRA</a:t>
            </a:r>
            <a:r>
              <a:rPr lang="en-US" altLang="zh-CN" dirty="0" smtClean="0">
                <a:solidFill>
                  <a:schemeClr val="accent3">
                    <a:lumMod val="75000"/>
                  </a:schemeClr>
                </a:solidFill>
              </a:rPr>
              <a:t> …</a:t>
            </a:r>
            <a:r>
              <a:rPr lang="zh-CN" altLang="en-US" dirty="0">
                <a:solidFill>
                  <a:schemeClr val="accent3">
                    <a:lumMod val="75000"/>
                  </a:schemeClr>
                </a:solidFill>
              </a:rPr>
              <a:t> </a:t>
            </a:r>
            <a:endParaRPr lang="en-US" altLang="zh-CN" dirty="0" smtClean="0">
              <a:solidFill>
                <a:schemeClr val="accent3">
                  <a:lumMod val="75000"/>
                </a:schemeClr>
              </a:solidFill>
            </a:endParaRPr>
          </a:p>
          <a:p>
            <a:r>
              <a:rPr lang="zh-CN" altLang="en-US" dirty="0" smtClean="0">
                <a:solidFill>
                  <a:schemeClr val="accent3">
                    <a:lumMod val="75000"/>
                  </a:schemeClr>
                </a:solidFill>
              </a:rPr>
              <a:t>通常</a:t>
            </a:r>
            <a:r>
              <a:rPr lang="zh-CN" altLang="en-US" dirty="0">
                <a:solidFill>
                  <a:schemeClr val="accent3">
                    <a:lumMod val="75000"/>
                  </a:schemeClr>
                </a:solidFill>
              </a:rPr>
              <a:t>可以使用</a:t>
            </a:r>
            <a:r>
              <a:rPr lang="en-US" altLang="zh-CN" dirty="0">
                <a:solidFill>
                  <a:schemeClr val="accent3">
                    <a:lumMod val="75000"/>
                  </a:schemeClr>
                </a:solidFill>
              </a:rPr>
              <a:t>RGBQUAD</a:t>
            </a:r>
            <a:r>
              <a:rPr lang="zh-CN" altLang="en-US" dirty="0">
                <a:solidFill>
                  <a:schemeClr val="accent3">
                    <a:lumMod val="75000"/>
                  </a:schemeClr>
                </a:solidFill>
              </a:rPr>
              <a:t>数据结构来操作一个像素，它的定义为：</a:t>
            </a:r>
          </a:p>
          <a:p>
            <a:r>
              <a:rPr lang="en-US" altLang="zh-CN" dirty="0" err="1">
                <a:solidFill>
                  <a:schemeClr val="accent3">
                    <a:lumMod val="75000"/>
                  </a:schemeClr>
                </a:solidFill>
              </a:rPr>
              <a:t>typedef</a:t>
            </a:r>
            <a:r>
              <a:rPr lang="en-US" altLang="zh-CN" dirty="0">
                <a:solidFill>
                  <a:schemeClr val="accent3">
                    <a:lumMod val="75000"/>
                  </a:schemeClr>
                </a:solidFill>
              </a:rPr>
              <a:t> </a:t>
            </a:r>
            <a:r>
              <a:rPr lang="en-US" altLang="zh-CN" dirty="0" err="1">
                <a:solidFill>
                  <a:schemeClr val="accent3">
                    <a:lumMod val="75000"/>
                  </a:schemeClr>
                </a:solidFill>
              </a:rPr>
              <a:t>struct</a:t>
            </a:r>
            <a:r>
              <a:rPr lang="en-US" altLang="zh-CN" dirty="0">
                <a:solidFill>
                  <a:schemeClr val="accent3">
                    <a:lumMod val="75000"/>
                  </a:schemeClr>
                </a:solidFill>
              </a:rPr>
              <a:t> </a:t>
            </a:r>
            <a:r>
              <a:rPr lang="en-US" altLang="zh-CN" dirty="0" err="1">
                <a:solidFill>
                  <a:schemeClr val="accent3">
                    <a:lumMod val="75000"/>
                  </a:schemeClr>
                </a:solidFill>
              </a:rPr>
              <a:t>tagRGBQUAD</a:t>
            </a:r>
            <a:r>
              <a:rPr lang="en-US" altLang="zh-CN" dirty="0">
                <a:solidFill>
                  <a:schemeClr val="accent3">
                    <a:lumMod val="75000"/>
                  </a:schemeClr>
                </a:solidFill>
              </a:rPr>
              <a:t> {</a:t>
            </a:r>
            <a:br>
              <a:rPr lang="en-US" altLang="zh-CN" dirty="0">
                <a:solidFill>
                  <a:schemeClr val="accent3">
                    <a:lumMod val="75000"/>
                  </a:schemeClr>
                </a:solidFill>
              </a:rPr>
            </a:br>
            <a:r>
              <a:rPr lang="en-US" altLang="zh-CN" dirty="0">
                <a:solidFill>
                  <a:schemeClr val="accent3">
                    <a:lumMod val="75000"/>
                  </a:schemeClr>
                </a:solidFill>
              </a:rPr>
              <a:t>  BYTE    </a:t>
            </a:r>
            <a:r>
              <a:rPr lang="en-US" altLang="zh-CN" dirty="0" err="1">
                <a:solidFill>
                  <a:schemeClr val="accent3">
                    <a:lumMod val="75000"/>
                  </a:schemeClr>
                </a:solidFill>
              </a:rPr>
              <a:t>rgbBlue</a:t>
            </a:r>
            <a:r>
              <a:rPr lang="en-US" altLang="zh-CN" dirty="0">
                <a:solidFill>
                  <a:schemeClr val="accent3">
                    <a:lumMod val="75000"/>
                  </a:schemeClr>
                </a:solidFill>
              </a:rPr>
              <a:t>;      // </a:t>
            </a:r>
            <a:r>
              <a:rPr lang="zh-CN" altLang="en-US" dirty="0">
                <a:solidFill>
                  <a:schemeClr val="accent3">
                    <a:lumMod val="75000"/>
                  </a:schemeClr>
                </a:solidFill>
              </a:rPr>
              <a:t>蓝色分量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rgbGreen</a:t>
            </a:r>
            <a:r>
              <a:rPr lang="en-US" altLang="zh-CN" dirty="0">
                <a:solidFill>
                  <a:schemeClr val="accent3">
                    <a:lumMod val="75000"/>
                  </a:schemeClr>
                </a:solidFill>
              </a:rPr>
              <a:t>;     // </a:t>
            </a:r>
            <a:r>
              <a:rPr lang="zh-CN" altLang="en-US" dirty="0">
                <a:solidFill>
                  <a:schemeClr val="accent3">
                    <a:lumMod val="75000"/>
                  </a:schemeClr>
                </a:solidFill>
              </a:rPr>
              <a:t>绿色分量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rgbRed</a:t>
            </a:r>
            <a:r>
              <a:rPr lang="en-US" altLang="zh-CN" dirty="0">
                <a:solidFill>
                  <a:schemeClr val="accent3">
                    <a:lumMod val="75000"/>
                  </a:schemeClr>
                </a:solidFill>
              </a:rPr>
              <a:t>;       // </a:t>
            </a:r>
            <a:r>
              <a:rPr lang="zh-CN" altLang="en-US" dirty="0">
                <a:solidFill>
                  <a:schemeClr val="accent3">
                    <a:lumMod val="75000"/>
                  </a:schemeClr>
                </a:solidFill>
              </a:rPr>
              <a:t>红色分量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rgbReserved</a:t>
            </a:r>
            <a:r>
              <a:rPr lang="en-US" altLang="zh-CN" dirty="0">
                <a:solidFill>
                  <a:schemeClr val="accent3">
                    <a:lumMod val="75000"/>
                  </a:schemeClr>
                </a:solidFill>
              </a:rPr>
              <a:t>;  // </a:t>
            </a:r>
            <a:r>
              <a:rPr lang="zh-CN" altLang="en-US" dirty="0">
                <a:solidFill>
                  <a:schemeClr val="accent3">
                    <a:lumMod val="75000"/>
                  </a:schemeClr>
                </a:solidFill>
              </a:rPr>
              <a:t>保留字节（用作</a:t>
            </a:r>
            <a:r>
              <a:rPr lang="en-US" altLang="zh-CN" dirty="0">
                <a:solidFill>
                  <a:schemeClr val="accent3">
                    <a:lumMod val="75000"/>
                  </a:schemeClr>
                </a:solidFill>
              </a:rPr>
              <a:t>Alpha</a:t>
            </a:r>
            <a:r>
              <a:rPr lang="zh-CN" altLang="en-US" dirty="0">
                <a:solidFill>
                  <a:schemeClr val="accent3">
                    <a:lumMod val="75000"/>
                  </a:schemeClr>
                </a:solidFill>
              </a:rPr>
              <a:t>通道或忽略）</a:t>
            </a:r>
            <a:br>
              <a:rPr lang="zh-CN" altLang="en-US" dirty="0">
                <a:solidFill>
                  <a:schemeClr val="accent3">
                    <a:lumMod val="75000"/>
                  </a:schemeClr>
                </a:solidFill>
              </a:rPr>
            </a:br>
            <a:r>
              <a:rPr lang="en-US" altLang="zh-CN" dirty="0">
                <a:solidFill>
                  <a:schemeClr val="accent3">
                    <a:lumMod val="75000"/>
                  </a:schemeClr>
                </a:solidFill>
              </a:rPr>
              <a:t>} RGBQUAD;</a:t>
            </a:r>
          </a:p>
          <a:p>
            <a:endParaRPr lang="en-US" altLang="zh-CN" dirty="0">
              <a:solidFill>
                <a:schemeClr val="accent3">
                  <a:lumMod val="75000"/>
                </a:schemeClr>
              </a:solidFill>
            </a:endParaRPr>
          </a:p>
          <a:p>
            <a:endParaRPr lang="zh-CN" altLang="en-US" dirty="0"/>
          </a:p>
        </p:txBody>
      </p:sp>
    </p:spTree>
    <p:extLst>
      <p:ext uri="{BB962C8B-B14F-4D97-AF65-F5344CB8AC3E}">
        <p14:creationId xmlns:p14="http://schemas.microsoft.com/office/powerpoint/2010/main" val="2395603250"/>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What is YUV</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zh-CN" altLang="en-US" dirty="0"/>
              <a:t>在现代彩色电视系统中，通常采用三管彩色摄像机或彩色</a:t>
            </a:r>
            <a:r>
              <a:rPr lang="en-US" altLang="zh-CN" dirty="0"/>
              <a:t>CCD</a:t>
            </a:r>
            <a:r>
              <a:rPr lang="zh-CN" altLang="en-US" dirty="0"/>
              <a:t>摄像机进行摄像，然后把摄得的彩色图像信号</a:t>
            </a:r>
            <a:r>
              <a:rPr lang="zh-CN" altLang="en-US" dirty="0" smtClean="0"/>
              <a:t>经分色</a:t>
            </a:r>
            <a:r>
              <a:rPr lang="zh-CN" altLang="en-US" dirty="0"/>
              <a:t>、分别放大校正后得到</a:t>
            </a:r>
            <a:r>
              <a:rPr lang="en-US" altLang="zh-CN" dirty="0"/>
              <a:t>RGB</a:t>
            </a:r>
            <a:r>
              <a:rPr lang="zh-CN" altLang="en-US" dirty="0"/>
              <a:t>，再经过矩阵变换电路得到</a:t>
            </a:r>
            <a:r>
              <a:rPr lang="zh-CN" altLang="en-US" dirty="0">
                <a:solidFill>
                  <a:srgbClr val="FF0000"/>
                </a:solidFill>
              </a:rPr>
              <a:t>亮度信号</a:t>
            </a:r>
            <a:r>
              <a:rPr lang="en-US" altLang="zh-CN" dirty="0">
                <a:solidFill>
                  <a:srgbClr val="FF0000"/>
                </a:solidFill>
              </a:rPr>
              <a:t>Y</a:t>
            </a:r>
            <a:r>
              <a:rPr lang="zh-CN" altLang="en-US" dirty="0"/>
              <a:t>和</a:t>
            </a:r>
            <a:r>
              <a:rPr lang="zh-CN" altLang="en-US" dirty="0">
                <a:solidFill>
                  <a:srgbClr val="FF0000"/>
                </a:solidFill>
              </a:rPr>
              <a:t>两个色差信号</a:t>
            </a:r>
            <a:r>
              <a:rPr lang="en-US" altLang="zh-CN" dirty="0">
                <a:solidFill>
                  <a:srgbClr val="FF0000"/>
                </a:solidFill>
              </a:rPr>
              <a:t>R</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U</a:t>
            </a:r>
            <a:r>
              <a:rPr lang="zh-CN" altLang="en-US" dirty="0">
                <a:solidFill>
                  <a:srgbClr val="FF0000"/>
                </a:solidFill>
              </a:rPr>
              <a:t>）、</a:t>
            </a:r>
            <a:r>
              <a:rPr lang="en-US" altLang="zh-CN" dirty="0">
                <a:solidFill>
                  <a:srgbClr val="FF0000"/>
                </a:solidFill>
              </a:rPr>
              <a:t>B</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V</a:t>
            </a:r>
            <a:r>
              <a:rPr lang="zh-CN" altLang="en-US" dirty="0">
                <a:solidFill>
                  <a:srgbClr val="FF0000"/>
                </a:solidFill>
              </a:rPr>
              <a:t>）</a:t>
            </a:r>
            <a:r>
              <a:rPr lang="zh-CN" altLang="en-US" dirty="0"/>
              <a:t>，最后发送端将</a:t>
            </a:r>
            <a:r>
              <a:rPr lang="zh-CN" altLang="en-US" dirty="0" smtClean="0"/>
              <a:t>亮度和</a:t>
            </a:r>
            <a:r>
              <a:rPr lang="zh-CN" altLang="en-US" dirty="0"/>
              <a:t>色差三个信号分别进行编码，用同一信道发送出去。这种色彩的表示方法就是所谓的</a:t>
            </a:r>
            <a:r>
              <a:rPr lang="en-US" altLang="zh-CN" dirty="0">
                <a:solidFill>
                  <a:srgbClr val="FF0000"/>
                </a:solidFill>
              </a:rPr>
              <a:t>YUV</a:t>
            </a:r>
            <a:r>
              <a:rPr lang="zh-CN" altLang="en-US" dirty="0">
                <a:solidFill>
                  <a:srgbClr val="FF0000"/>
                </a:solidFill>
              </a:rPr>
              <a:t>色彩空间表示</a:t>
            </a:r>
            <a:r>
              <a:rPr lang="zh-CN" altLang="en-US" dirty="0" smtClean="0"/>
              <a:t>。</a:t>
            </a:r>
            <a:r>
              <a:rPr lang="en-US" altLang="zh-CN" dirty="0"/>
              <a:t>YUV</a:t>
            </a:r>
            <a:r>
              <a:rPr lang="zh-CN" altLang="en-US" dirty="0"/>
              <a:t>的原理是把亮度与色度分离，研究证明</a:t>
            </a:r>
            <a:r>
              <a:rPr lang="en-US" altLang="zh-CN" dirty="0"/>
              <a:t>,</a:t>
            </a:r>
            <a:r>
              <a:rPr lang="zh-CN" altLang="en-US" dirty="0"/>
              <a:t>人眼</a:t>
            </a:r>
            <a:r>
              <a:rPr lang="zh-CN" altLang="en-US" dirty="0">
                <a:solidFill>
                  <a:srgbClr val="FF0000"/>
                </a:solidFill>
              </a:rPr>
              <a:t>对亮度的敏感超过色度</a:t>
            </a:r>
            <a:r>
              <a:rPr lang="zh-CN" altLang="en-US" dirty="0"/>
              <a:t>。</a:t>
            </a:r>
            <a:r>
              <a:rPr lang="zh-CN" altLang="en-US" dirty="0" smtClean="0"/>
              <a:t>利用</a:t>
            </a:r>
            <a:r>
              <a:rPr lang="zh-CN" altLang="en-US" dirty="0"/>
              <a:t>该</a:t>
            </a:r>
            <a:r>
              <a:rPr lang="zh-CN" altLang="en-US" dirty="0" smtClean="0"/>
              <a:t>原理</a:t>
            </a:r>
            <a:r>
              <a:rPr lang="zh-CN" altLang="en-US" dirty="0"/>
              <a:t>，可以把色度信息减少一点，人眼也无法查觉这一点。</a:t>
            </a:r>
            <a:endParaRPr lang="en-US" altLang="zh-CN" dirty="0" smtClean="0"/>
          </a:p>
          <a:p>
            <a:endParaRPr lang="en-US" altLang="zh-CN" dirty="0" smtClean="0"/>
          </a:p>
          <a:p>
            <a:r>
              <a:rPr lang="zh-CN" altLang="en-US" dirty="0"/>
              <a:t>在</a:t>
            </a:r>
            <a:r>
              <a:rPr lang="en-US" altLang="zh-CN" dirty="0"/>
              <a:t>YUV</a:t>
            </a:r>
            <a:r>
              <a:rPr lang="zh-CN" altLang="en-US" dirty="0"/>
              <a:t>颜色表达中，色彩使用色差</a:t>
            </a:r>
            <a:r>
              <a:rPr lang="en-US" altLang="zh-CN" dirty="0"/>
              <a:t>Chrominance</a:t>
            </a:r>
            <a:r>
              <a:rPr lang="zh-CN" altLang="en-US" dirty="0"/>
              <a:t>来表达，而</a:t>
            </a:r>
            <a:r>
              <a:rPr lang="en-US" altLang="zh-CN" dirty="0"/>
              <a:t>UV</a:t>
            </a:r>
            <a:r>
              <a:rPr lang="zh-CN" altLang="en-US" dirty="0"/>
              <a:t>是颜色色差的两个分量 。</a:t>
            </a:r>
            <a:r>
              <a:rPr lang="en-US" altLang="zh-CN" dirty="0"/>
              <a:t>U = </a:t>
            </a:r>
            <a:r>
              <a:rPr lang="en-US" altLang="zh-CN" dirty="0" smtClean="0"/>
              <a:t>B− Y </a:t>
            </a:r>
            <a:r>
              <a:rPr lang="en-US" altLang="zh-CN" dirty="0"/>
              <a:t>(blue − </a:t>
            </a:r>
            <a:r>
              <a:rPr lang="en-US" altLang="zh-CN" dirty="0" err="1"/>
              <a:t>luma</a:t>
            </a:r>
            <a:r>
              <a:rPr lang="en-US" altLang="zh-CN" dirty="0"/>
              <a:t>) </a:t>
            </a:r>
            <a:r>
              <a:rPr lang="zh-CN" altLang="en-US" dirty="0"/>
              <a:t>也表示成</a:t>
            </a:r>
            <a:r>
              <a:rPr lang="en-US" altLang="zh-CN" dirty="0" err="1"/>
              <a:t>Cb</a:t>
            </a:r>
            <a:r>
              <a:rPr lang="en-US" altLang="zh-CN" dirty="0"/>
              <a:t> </a:t>
            </a:r>
            <a:r>
              <a:rPr lang="zh-CN" altLang="en-US" dirty="0"/>
              <a:t>， </a:t>
            </a:r>
            <a:r>
              <a:rPr lang="en-US" altLang="zh-CN" dirty="0"/>
              <a:t>V = </a:t>
            </a:r>
            <a:r>
              <a:rPr lang="en-US" altLang="zh-CN" dirty="0" smtClean="0"/>
              <a:t>R </a:t>
            </a:r>
            <a:r>
              <a:rPr lang="en-US" altLang="zh-CN" dirty="0"/>
              <a:t>− </a:t>
            </a:r>
            <a:r>
              <a:rPr lang="en-US" altLang="zh-CN" dirty="0" smtClean="0"/>
              <a:t>Y </a:t>
            </a:r>
            <a:r>
              <a:rPr lang="en-US" altLang="zh-CN" dirty="0"/>
              <a:t>(red − </a:t>
            </a:r>
            <a:r>
              <a:rPr lang="en-US" altLang="zh-CN" dirty="0" err="1"/>
              <a:t>luma</a:t>
            </a:r>
            <a:r>
              <a:rPr lang="en-US" altLang="zh-CN" dirty="0"/>
              <a:t>)</a:t>
            </a:r>
            <a:r>
              <a:rPr lang="zh-CN" altLang="en-US" dirty="0"/>
              <a:t>，也表示成</a:t>
            </a:r>
            <a:r>
              <a:rPr lang="en-US" altLang="zh-CN" dirty="0"/>
              <a:t>Cr</a:t>
            </a:r>
            <a:r>
              <a:rPr lang="zh-CN" altLang="en-US" dirty="0"/>
              <a:t>。于是</a:t>
            </a:r>
            <a:r>
              <a:rPr lang="en-US" altLang="zh-CN" dirty="0" smtClean="0"/>
              <a:t>YUV</a:t>
            </a:r>
            <a:r>
              <a:rPr lang="zh-CN" altLang="en-US" dirty="0"/>
              <a:t>也有表示成</a:t>
            </a:r>
            <a:r>
              <a:rPr lang="en-US" altLang="zh-CN" dirty="0" err="1" smtClean="0"/>
              <a:t>YCbCr</a:t>
            </a:r>
            <a:r>
              <a:rPr lang="zh-CN" altLang="en-US" dirty="0"/>
              <a:t>。</a:t>
            </a:r>
            <a:endParaRPr lang="en-US" altLang="zh-CN" dirty="0" smtClean="0"/>
          </a:p>
          <a:p>
            <a:endParaRPr lang="zh-CN" altLang="en-US" dirty="0"/>
          </a:p>
          <a:p>
            <a:r>
              <a:rPr lang="zh-CN" altLang="en-US" dirty="0"/>
              <a:t>采用</a:t>
            </a:r>
            <a:r>
              <a:rPr lang="en-US" altLang="zh-CN" dirty="0"/>
              <a:t>YUV</a:t>
            </a:r>
            <a:r>
              <a:rPr lang="zh-CN" altLang="en-US" dirty="0"/>
              <a:t>色彩空间的重要性是它的亮度信号</a:t>
            </a:r>
            <a:r>
              <a:rPr lang="en-US" altLang="zh-CN" dirty="0"/>
              <a:t>Y</a:t>
            </a:r>
            <a:r>
              <a:rPr lang="zh-CN" altLang="en-US" dirty="0"/>
              <a:t>和色度信号</a:t>
            </a:r>
            <a:r>
              <a:rPr lang="en-US" altLang="zh-CN" dirty="0"/>
              <a:t>U</a:t>
            </a:r>
            <a:r>
              <a:rPr lang="zh-CN" altLang="en-US" dirty="0"/>
              <a:t>、</a:t>
            </a:r>
            <a:r>
              <a:rPr lang="en-US" altLang="zh-CN" dirty="0"/>
              <a:t>V</a:t>
            </a:r>
            <a:r>
              <a:rPr lang="zh-CN" altLang="en-US" dirty="0"/>
              <a:t>是分离的。如果只有</a:t>
            </a:r>
            <a:r>
              <a:rPr lang="en-US" altLang="zh-CN" dirty="0"/>
              <a:t>Y</a:t>
            </a:r>
            <a:r>
              <a:rPr lang="zh-CN" altLang="en-US" dirty="0"/>
              <a:t>信号分量而没有</a:t>
            </a:r>
            <a:r>
              <a:rPr lang="en-US" altLang="zh-CN" dirty="0"/>
              <a:t>U</a:t>
            </a:r>
            <a:r>
              <a:rPr lang="zh-CN" altLang="en-US" dirty="0"/>
              <a:t>、</a:t>
            </a:r>
            <a:r>
              <a:rPr lang="en-US" altLang="zh-CN" dirty="0"/>
              <a:t>V</a:t>
            </a:r>
            <a:r>
              <a:rPr lang="zh-CN" altLang="en-US" dirty="0"/>
              <a:t>分量，那么这样表示的图像</a:t>
            </a:r>
            <a:r>
              <a:rPr lang="zh-CN" altLang="en-US" dirty="0" smtClean="0"/>
              <a:t>就是</a:t>
            </a:r>
            <a:r>
              <a:rPr lang="zh-CN" altLang="en-US" dirty="0"/>
              <a:t>黑白灰度图像。彩色电视采用</a:t>
            </a:r>
            <a:r>
              <a:rPr lang="en-US" altLang="zh-CN" dirty="0"/>
              <a:t>YUV</a:t>
            </a:r>
            <a:r>
              <a:rPr lang="zh-CN" altLang="en-US" dirty="0"/>
              <a:t>空间正是为了用亮度信号</a:t>
            </a:r>
            <a:r>
              <a:rPr lang="en-US" altLang="zh-CN" dirty="0"/>
              <a:t>Y</a:t>
            </a:r>
            <a:r>
              <a:rPr lang="zh-CN" altLang="en-US" dirty="0"/>
              <a:t>解决彩色电视机与黑白电视机的兼容问题，使黑白电视机也能接收</a:t>
            </a:r>
            <a:r>
              <a:rPr lang="zh-CN" altLang="en-US" dirty="0" smtClean="0"/>
              <a:t>彩色电视</a:t>
            </a:r>
            <a:r>
              <a:rPr lang="zh-CN" altLang="en-US" dirty="0"/>
              <a:t>信号。</a:t>
            </a:r>
          </a:p>
          <a:p>
            <a:endParaRPr lang="zh-CN" altLang="en-US" dirty="0"/>
          </a:p>
        </p:txBody>
      </p:sp>
    </p:spTree>
    <p:extLst>
      <p:ext uri="{BB962C8B-B14F-4D97-AF65-F5344CB8AC3E}">
        <p14:creationId xmlns:p14="http://schemas.microsoft.com/office/powerpoint/2010/main" val="787183718"/>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 YUV conversion</a:t>
            </a:r>
            <a:endParaRPr lang="zh-CN" altLang="en-US" sz="2800" dirty="0">
              <a:solidFill>
                <a:srgbClr val="FF0000"/>
              </a:solidFill>
            </a:endParaRPr>
          </a:p>
        </p:txBody>
      </p:sp>
      <p:sp>
        <p:nvSpPr>
          <p:cNvPr id="6" name="矩形 5"/>
          <p:cNvSpPr/>
          <p:nvPr/>
        </p:nvSpPr>
        <p:spPr>
          <a:xfrm>
            <a:off x="1043608" y="2274838"/>
            <a:ext cx="6624736" cy="2585323"/>
          </a:xfrm>
          <a:prstGeom prst="rect">
            <a:avLst/>
          </a:prstGeom>
        </p:spPr>
        <p:txBody>
          <a:bodyPr wrap="square">
            <a:spAutoFit/>
          </a:bodyPr>
          <a:lstStyle/>
          <a:p>
            <a:r>
              <a:rPr lang="en-US" altLang="zh-CN" dirty="0"/>
              <a:t>YUV</a:t>
            </a:r>
            <a:r>
              <a:rPr lang="zh-CN" altLang="en-US" dirty="0"/>
              <a:t>与</a:t>
            </a:r>
            <a:r>
              <a:rPr lang="en-US" altLang="zh-CN" dirty="0"/>
              <a:t>RGB</a:t>
            </a:r>
            <a:r>
              <a:rPr lang="zh-CN" altLang="en-US" dirty="0"/>
              <a:t>相互转换的公式如下（</a:t>
            </a:r>
            <a:r>
              <a:rPr lang="en-US" altLang="zh-CN" dirty="0"/>
              <a:t>RGB</a:t>
            </a:r>
            <a:r>
              <a:rPr lang="zh-CN" altLang="en-US" dirty="0"/>
              <a:t>取值范围均为</a:t>
            </a:r>
            <a:r>
              <a:rPr lang="en-US" altLang="zh-CN" dirty="0"/>
              <a:t>0-255</a:t>
            </a:r>
            <a:r>
              <a:rPr lang="zh-CN" altLang="en-US" dirty="0"/>
              <a:t>）</a:t>
            </a:r>
            <a:r>
              <a:rPr lang="zh-CN" altLang="en-US" dirty="0" smtClean="0"/>
              <a:t>：</a:t>
            </a:r>
            <a:endParaRPr lang="en-US" altLang="zh-CN" dirty="0" smtClean="0"/>
          </a:p>
          <a:p>
            <a:endParaRPr lang="zh-CN" altLang="en-US" dirty="0"/>
          </a:p>
          <a:p>
            <a:r>
              <a:rPr lang="en-US" altLang="zh-CN" dirty="0"/>
              <a:t>Y = 0.299R + 0.587G + 0.114B</a:t>
            </a:r>
            <a:br>
              <a:rPr lang="en-US" altLang="zh-CN" dirty="0"/>
            </a:br>
            <a:r>
              <a:rPr lang="en-US" altLang="zh-CN" dirty="0"/>
              <a:t>U = -0.147R - 0.289G + 0.436B</a:t>
            </a:r>
            <a:br>
              <a:rPr lang="en-US" altLang="zh-CN" dirty="0"/>
            </a:br>
            <a:r>
              <a:rPr lang="en-US" altLang="zh-CN" dirty="0"/>
              <a:t>V = 0.615R - 0.515G - </a:t>
            </a:r>
            <a:r>
              <a:rPr lang="en-US" altLang="zh-CN" dirty="0" smtClean="0"/>
              <a:t>0.100B</a:t>
            </a:r>
          </a:p>
          <a:p>
            <a:endParaRPr lang="en-US" altLang="zh-CN" dirty="0"/>
          </a:p>
          <a:p>
            <a:r>
              <a:rPr lang="en-US" altLang="zh-CN" dirty="0"/>
              <a:t>R = Y + 1.14V</a:t>
            </a:r>
            <a:br>
              <a:rPr lang="en-US" altLang="zh-CN" dirty="0"/>
            </a:br>
            <a:r>
              <a:rPr lang="en-US" altLang="zh-CN" dirty="0"/>
              <a:t>G = Y - 0.39U - 0.58V</a:t>
            </a:r>
            <a:br>
              <a:rPr lang="en-US" altLang="zh-CN" dirty="0"/>
            </a:br>
            <a:r>
              <a:rPr lang="en-US" altLang="zh-CN" dirty="0"/>
              <a:t>B = Y + 2.03U</a:t>
            </a:r>
          </a:p>
        </p:txBody>
      </p:sp>
    </p:spTree>
    <p:extLst>
      <p:ext uri="{BB962C8B-B14F-4D97-AF65-F5344CB8AC3E}">
        <p14:creationId xmlns:p14="http://schemas.microsoft.com/office/powerpoint/2010/main" val="3793366262"/>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
        <p:nvSpPr>
          <p:cNvPr id="7" name="标题 1"/>
          <p:cNvSpPr txBox="1">
            <a:spLocks/>
          </p:cNvSpPr>
          <p:nvPr/>
        </p:nvSpPr>
        <p:spPr>
          <a:xfrm>
            <a:off x="925836" y="2780928"/>
            <a:ext cx="6889112" cy="2304256"/>
          </a:xfrm>
          <a:prstGeom prst="rect">
            <a:avLst/>
          </a:prstGeom>
        </p:spPr>
        <p:txBody>
          <a:bodyPr vert="horz" lIns="91440" tIns="45720" rIns="91440" bIns="45720" rtlCol="0" anchor="b">
            <a:normAutofit fontScale="925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2000" dirty="0" smtClean="0">
                <a:solidFill>
                  <a:srgbClr val="FF0000"/>
                </a:solidFill>
              </a:rPr>
              <a:t>Video/audio encode/decode</a:t>
            </a:r>
          </a:p>
          <a:p>
            <a:pPr marL="342900" indent="-342900">
              <a:lnSpc>
                <a:spcPct val="200000"/>
              </a:lnSpc>
              <a:buFont typeface="+mj-lt"/>
              <a:buAutoNum type="alphaLcPeriod"/>
            </a:pPr>
            <a:r>
              <a:rPr lang="en-US" altLang="zh-CN" sz="2000" dirty="0" smtClean="0">
                <a:solidFill>
                  <a:srgbClr val="FF0000"/>
                </a:solidFill>
              </a:rPr>
              <a:t>FFMPEG</a:t>
            </a:r>
          </a:p>
          <a:p>
            <a:pPr marL="342900" indent="-342900">
              <a:lnSpc>
                <a:spcPct val="200000"/>
              </a:lnSpc>
              <a:buFont typeface="+mj-lt"/>
              <a:buAutoNum type="alphaLcPeriod"/>
            </a:pPr>
            <a:r>
              <a:rPr lang="en-US" altLang="zh-CN" sz="2000" dirty="0" smtClean="0">
                <a:solidFill>
                  <a:srgbClr val="FF0000"/>
                </a:solidFill>
              </a:rPr>
              <a:t>Android </a:t>
            </a:r>
            <a:r>
              <a:rPr lang="en-US" altLang="zh-CN" sz="2000" dirty="0" err="1" smtClean="0">
                <a:solidFill>
                  <a:srgbClr val="FF0000"/>
                </a:solidFill>
              </a:rPr>
              <a:t>MediaPlayer</a:t>
            </a:r>
            <a:endParaRPr lang="en-US" altLang="zh-CN" sz="2000" dirty="0" smtClean="0">
              <a:solidFill>
                <a:srgbClr val="FF0000"/>
              </a:solidFill>
            </a:endParaRPr>
          </a:p>
          <a:p>
            <a:pPr marL="342900" indent="-342900">
              <a:lnSpc>
                <a:spcPct val="200000"/>
              </a:lnSpc>
              <a:buFont typeface="+mj-lt"/>
              <a:buAutoNum type="alphaLcPeriod"/>
            </a:pPr>
            <a:r>
              <a:rPr lang="en-US" altLang="zh-CN" sz="2000" dirty="0" err="1" smtClean="0">
                <a:solidFill>
                  <a:srgbClr val="FF0000"/>
                </a:solidFill>
              </a:rPr>
              <a:t>libplayer</a:t>
            </a:r>
            <a:endParaRPr lang="en-US" altLang="zh-CN" sz="2000" dirty="0" smtClean="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255233678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常见的</a:t>
            </a:r>
            <a:r>
              <a:rPr lang="en-US" altLang="zh-CN" sz="2800" dirty="0" smtClean="0">
                <a:solidFill>
                  <a:srgbClr val="FF0000"/>
                </a:solidFill>
              </a:rPr>
              <a:t>RGB</a:t>
            </a:r>
            <a:r>
              <a:rPr lang="zh-CN" altLang="en-US" sz="2800" dirty="0" smtClean="0">
                <a:solidFill>
                  <a:srgbClr val="FF0000"/>
                </a:solidFill>
              </a:rPr>
              <a:t>和</a:t>
            </a:r>
            <a:r>
              <a:rPr lang="en-US" altLang="zh-CN" sz="2800" dirty="0" smtClean="0">
                <a:solidFill>
                  <a:srgbClr val="FF0000"/>
                </a:solidFill>
              </a:rPr>
              <a:t>YUV</a:t>
            </a:r>
            <a:r>
              <a:rPr lang="zh-CN" altLang="en-US" sz="2800" dirty="0" smtClean="0">
                <a:solidFill>
                  <a:srgbClr val="FF0000"/>
                </a:solidFill>
              </a:rPr>
              <a:t>格式</a:t>
            </a:r>
            <a:endParaRPr lang="zh-CN" altLang="en-US" sz="2800" dirty="0">
              <a:solidFill>
                <a:srgbClr val="FF0000"/>
              </a:solidFill>
            </a:endParaRPr>
          </a:p>
        </p:txBody>
      </p:sp>
      <p:sp>
        <p:nvSpPr>
          <p:cNvPr id="6" name="矩形 5"/>
          <p:cNvSpPr/>
          <p:nvPr/>
        </p:nvSpPr>
        <p:spPr>
          <a:xfrm>
            <a:off x="971600" y="1772816"/>
            <a:ext cx="6624736" cy="4154984"/>
          </a:xfrm>
          <a:prstGeom prst="rect">
            <a:avLst/>
          </a:prstGeom>
        </p:spPr>
        <p:txBody>
          <a:bodyPr wrap="square">
            <a:spAutoFit/>
          </a:bodyPr>
          <a:lstStyle/>
          <a:p>
            <a:r>
              <a:rPr lang="en-US" altLang="zh-CN" sz="1200" dirty="0" smtClean="0"/>
              <a:t>GUID</a:t>
            </a:r>
            <a:r>
              <a:rPr lang="en-US" altLang="zh-CN" sz="1200" dirty="0"/>
              <a:t>    </a:t>
            </a:r>
            <a:r>
              <a:rPr lang="en-US" altLang="zh-CN" sz="1200" dirty="0" smtClean="0"/>
              <a:t>                                                  </a:t>
            </a:r>
            <a:r>
              <a:rPr lang="zh-CN" altLang="en-US" sz="1200" dirty="0" smtClean="0"/>
              <a:t>格式</a:t>
            </a:r>
            <a:r>
              <a:rPr lang="zh-CN" altLang="en-US" sz="1200" dirty="0"/>
              <a:t>描述</a:t>
            </a:r>
            <a:br>
              <a:rPr lang="zh-CN" altLang="en-US" sz="1200" dirty="0"/>
            </a:br>
            <a:r>
              <a:rPr lang="en-US" altLang="zh-CN" sz="1200" dirty="0"/>
              <a:t>MEDIASUBTYPE_RGB1    2</a:t>
            </a:r>
            <a:r>
              <a:rPr lang="zh-CN" altLang="en-US" sz="1200" dirty="0"/>
              <a:t>色，每个像素用</a:t>
            </a:r>
            <a:r>
              <a:rPr lang="en-US" altLang="zh-CN" sz="1200" dirty="0"/>
              <a:t>1</a:t>
            </a:r>
            <a:r>
              <a:rPr lang="zh-CN" altLang="en-US" sz="1200" dirty="0"/>
              <a:t>位表示，需要调色板</a:t>
            </a:r>
            <a:br>
              <a:rPr lang="zh-CN" altLang="en-US" sz="1200" dirty="0"/>
            </a:br>
            <a:r>
              <a:rPr lang="en-US" altLang="zh-CN" sz="1200" dirty="0"/>
              <a:t>MEDIASUBTYPE_RGB4    16</a:t>
            </a:r>
            <a:r>
              <a:rPr lang="zh-CN" altLang="en-US" sz="1200" dirty="0"/>
              <a:t>色，每个像素用</a:t>
            </a:r>
            <a:r>
              <a:rPr lang="en-US" altLang="zh-CN" sz="1200" dirty="0"/>
              <a:t>4</a:t>
            </a:r>
            <a:r>
              <a:rPr lang="zh-CN" altLang="en-US" sz="1200" dirty="0"/>
              <a:t>位表示，需要调色板</a:t>
            </a:r>
            <a:br>
              <a:rPr lang="zh-CN" altLang="en-US" sz="1200" dirty="0"/>
            </a:br>
            <a:r>
              <a:rPr lang="en-US" altLang="zh-CN" sz="1200" dirty="0"/>
              <a:t>MEDIASUBTYPE_RGB8    256</a:t>
            </a:r>
            <a:r>
              <a:rPr lang="zh-CN" altLang="en-US" sz="1200" dirty="0"/>
              <a:t>色，每个像素用</a:t>
            </a:r>
            <a:r>
              <a:rPr lang="en-US" altLang="zh-CN" sz="1200" dirty="0"/>
              <a:t>8</a:t>
            </a:r>
            <a:r>
              <a:rPr lang="zh-CN" altLang="en-US" sz="1200" dirty="0"/>
              <a:t>位表示，需要调色板</a:t>
            </a:r>
            <a:br>
              <a:rPr lang="zh-CN" altLang="en-US" sz="1200" dirty="0"/>
            </a:br>
            <a:r>
              <a:rPr lang="en-US" altLang="zh-CN" sz="1200" dirty="0"/>
              <a:t>MEDIASUBTYPE_RGB565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分量分别使用</a:t>
            </a:r>
            <a:r>
              <a:rPr lang="en-US" altLang="zh-CN" sz="1200" dirty="0"/>
              <a:t>5</a:t>
            </a:r>
            <a:r>
              <a:rPr lang="zh-CN" altLang="en-US" sz="1200" dirty="0"/>
              <a:t>位、</a:t>
            </a:r>
            <a:r>
              <a:rPr lang="en-US" altLang="zh-CN" sz="1200" dirty="0"/>
              <a:t>6</a:t>
            </a:r>
            <a:r>
              <a:rPr lang="zh-CN" altLang="en-US" sz="1200" dirty="0"/>
              <a:t>位、</a:t>
            </a:r>
            <a:r>
              <a:rPr lang="en-US" altLang="zh-CN" sz="1200" dirty="0"/>
              <a:t>5</a:t>
            </a:r>
            <a:r>
              <a:rPr lang="zh-CN" altLang="en-US" sz="1200" dirty="0"/>
              <a:t>位</a:t>
            </a:r>
            <a:br>
              <a:rPr lang="zh-CN" altLang="en-US" sz="1200" dirty="0"/>
            </a:br>
            <a:r>
              <a:rPr lang="en-US" altLang="zh-CN" sz="1200" dirty="0"/>
              <a:t>MEDIASUBTYPE_RGB555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分量都使用</a:t>
            </a:r>
            <a:r>
              <a:rPr lang="en-US" altLang="zh-CN" sz="1200" dirty="0"/>
              <a:t>5</a:t>
            </a:r>
            <a:r>
              <a:rPr lang="zh-CN" altLang="en-US" sz="1200" dirty="0"/>
              <a:t>位（剩下的</a:t>
            </a:r>
            <a:r>
              <a:rPr lang="en-US" altLang="zh-CN" sz="1200" dirty="0"/>
              <a:t>1</a:t>
            </a:r>
            <a:r>
              <a:rPr lang="zh-CN" altLang="en-US" sz="1200" dirty="0"/>
              <a:t>位不用）</a:t>
            </a:r>
            <a:br>
              <a:rPr lang="zh-CN" altLang="en-US" sz="1200" dirty="0"/>
            </a:br>
            <a:r>
              <a:rPr lang="en-US" altLang="zh-CN" sz="1200" dirty="0"/>
              <a:t>MEDIASUBTYPE_RGB24    </a:t>
            </a:r>
            <a:r>
              <a:rPr lang="zh-CN" altLang="en-US" sz="1200" dirty="0"/>
              <a:t>每个像素用</a:t>
            </a:r>
            <a:r>
              <a:rPr lang="en-US" altLang="zh-CN" sz="1200" dirty="0"/>
              <a:t>24</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a:t>
            </a:r>
            <a:br>
              <a:rPr lang="zh-CN" altLang="en-US" sz="1200" dirty="0"/>
            </a:br>
            <a:r>
              <a:rPr lang="en-US" altLang="zh-CN" sz="1200" dirty="0"/>
              <a:t>MEDIASUBTYPE_RGB32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位不用）</a:t>
            </a:r>
            <a:br>
              <a:rPr lang="zh-CN" altLang="en-US" sz="1200" dirty="0"/>
            </a:br>
            <a:r>
              <a:rPr lang="en-US" altLang="zh-CN" sz="1200" dirty="0"/>
              <a:t>MEDIASUBTYPE_ARGB32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位用于表示</a:t>
            </a:r>
            <a:r>
              <a:rPr lang="en-US" altLang="zh-CN" sz="1200" dirty="0"/>
              <a:t>Alpha</a:t>
            </a:r>
            <a:r>
              <a:rPr lang="zh-CN" altLang="en-US" sz="1200" dirty="0"/>
              <a:t>通道值）</a:t>
            </a:r>
            <a:br>
              <a:rPr lang="zh-CN" altLang="en-US" sz="1200" dirty="0"/>
            </a:br>
            <a:r>
              <a:rPr lang="en-US" altLang="zh-CN" sz="1200" dirty="0"/>
              <a:t>MEDIASUBTYPE_YUY2    YUY2</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MEDIASUBTYPE_YUYV    YUYV</a:t>
            </a:r>
            <a:r>
              <a:rPr lang="zh-CN" altLang="en-US" sz="1200" dirty="0"/>
              <a:t>格式（实际格式与</a:t>
            </a:r>
            <a:r>
              <a:rPr lang="en-US" altLang="zh-CN" sz="1200" dirty="0"/>
              <a:t>YUY2</a:t>
            </a:r>
            <a:r>
              <a:rPr lang="zh-CN" altLang="en-US" sz="1200" dirty="0"/>
              <a:t>相同）</a:t>
            </a:r>
            <a:br>
              <a:rPr lang="zh-CN" altLang="en-US" sz="1200" dirty="0"/>
            </a:br>
            <a:r>
              <a:rPr lang="en-US" altLang="zh-CN" sz="1200" dirty="0"/>
              <a:t>MEDIASUBTYPE_YVYU    YVYU</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MEDIASUBTYPE_UYVY    UYVY</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MEDIASUBTYPE_AYUV    </a:t>
            </a:r>
            <a:r>
              <a:rPr lang="zh-CN" altLang="en-US" sz="1200" dirty="0"/>
              <a:t>带</a:t>
            </a:r>
            <a:r>
              <a:rPr lang="en-US" altLang="zh-CN" sz="1200" dirty="0"/>
              <a:t>Alpha</a:t>
            </a:r>
            <a:r>
              <a:rPr lang="zh-CN" altLang="en-US" sz="1200" dirty="0"/>
              <a:t>通道的</a:t>
            </a:r>
            <a:r>
              <a:rPr lang="en-US" altLang="zh-CN" sz="1200" dirty="0"/>
              <a:t>4:4:4 YUV</a:t>
            </a:r>
            <a:r>
              <a:rPr lang="zh-CN" altLang="en-US" sz="1200" dirty="0"/>
              <a:t>格式</a:t>
            </a:r>
            <a:br>
              <a:rPr lang="zh-CN" altLang="en-US" sz="1200" dirty="0"/>
            </a:br>
            <a:r>
              <a:rPr lang="en-US" altLang="zh-CN" sz="1200" dirty="0"/>
              <a:t>MEDIASUBTYPE_Y41P    Y41P</a:t>
            </a:r>
            <a:r>
              <a:rPr lang="zh-CN" altLang="en-US" sz="1200" dirty="0"/>
              <a:t>格式，以</a:t>
            </a:r>
            <a:r>
              <a:rPr lang="en-US" altLang="zh-CN" sz="1200" dirty="0"/>
              <a:t>4:1:1</a:t>
            </a:r>
            <a:r>
              <a:rPr lang="zh-CN" altLang="en-US" sz="1200" dirty="0"/>
              <a:t>方式打包</a:t>
            </a:r>
            <a:br>
              <a:rPr lang="zh-CN" altLang="en-US" sz="1200" dirty="0"/>
            </a:br>
            <a:r>
              <a:rPr lang="en-US" altLang="zh-CN" sz="1200" dirty="0"/>
              <a:t>MEDIASUBTYPE_Y411    Y411</a:t>
            </a:r>
            <a:r>
              <a:rPr lang="zh-CN" altLang="en-US" sz="1200" dirty="0"/>
              <a:t>格式（实际格式与</a:t>
            </a:r>
            <a:r>
              <a:rPr lang="en-US" altLang="zh-CN" sz="1200" dirty="0"/>
              <a:t>Y41P</a:t>
            </a:r>
            <a:r>
              <a:rPr lang="zh-CN" altLang="en-US" sz="1200" dirty="0"/>
              <a:t>相同）</a:t>
            </a:r>
            <a:br>
              <a:rPr lang="zh-CN" altLang="en-US" sz="1200" dirty="0"/>
            </a:br>
            <a:r>
              <a:rPr lang="en-US" altLang="zh-CN" sz="1200" dirty="0"/>
              <a:t>MEDIASUBTYPE_Y211    Y211</a:t>
            </a:r>
            <a:r>
              <a:rPr lang="zh-CN" altLang="en-US" sz="1200" dirty="0"/>
              <a:t>格式</a:t>
            </a:r>
            <a:br>
              <a:rPr lang="zh-CN" altLang="en-US" sz="1200" dirty="0"/>
            </a:br>
            <a:r>
              <a:rPr lang="en-US" altLang="zh-CN" sz="1200" dirty="0"/>
              <a:t>MEDIASUBTYPE_IF09    IF09</a:t>
            </a:r>
            <a:r>
              <a:rPr lang="zh-CN" altLang="en-US" sz="1200" dirty="0"/>
              <a:t>格式</a:t>
            </a:r>
            <a:br>
              <a:rPr lang="zh-CN" altLang="en-US" sz="1200" dirty="0"/>
            </a:br>
            <a:r>
              <a:rPr lang="en-US" altLang="zh-CN" sz="1200" dirty="0"/>
              <a:t>MEDIASUBTYPE_IYUV    IYUV</a:t>
            </a:r>
            <a:r>
              <a:rPr lang="zh-CN" altLang="en-US" sz="1200" dirty="0"/>
              <a:t>格式</a:t>
            </a:r>
            <a:br>
              <a:rPr lang="zh-CN" altLang="en-US" sz="1200" dirty="0"/>
            </a:br>
            <a:r>
              <a:rPr lang="en-US" altLang="zh-CN" sz="1200" dirty="0"/>
              <a:t>MEDIASUBTYPE_YV12    YV12</a:t>
            </a:r>
            <a:r>
              <a:rPr lang="zh-CN" altLang="en-US" sz="1200" dirty="0"/>
              <a:t>格式</a:t>
            </a:r>
            <a:br>
              <a:rPr lang="zh-CN" altLang="en-US" sz="1200" dirty="0"/>
            </a:br>
            <a:r>
              <a:rPr lang="en-US" altLang="zh-CN" sz="1200" dirty="0"/>
              <a:t>MEDIASUBTYPE_YVU9    YVU9</a:t>
            </a:r>
            <a:r>
              <a:rPr lang="zh-CN" altLang="en-US" sz="1200" dirty="0"/>
              <a:t>格式</a:t>
            </a:r>
          </a:p>
        </p:txBody>
      </p:sp>
    </p:spTree>
    <p:extLst>
      <p:ext uri="{BB962C8B-B14F-4D97-AF65-F5344CB8AC3E}">
        <p14:creationId xmlns:p14="http://schemas.microsoft.com/office/powerpoint/2010/main" val="2180685089"/>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en-US" altLang="zh-CN" dirty="0"/>
              <a:t>YUV</a:t>
            </a:r>
            <a:r>
              <a:rPr lang="zh-CN" altLang="en-US" dirty="0"/>
              <a:t>格式通常有两大类：</a:t>
            </a:r>
            <a:r>
              <a:rPr lang="zh-CN" altLang="en-US" dirty="0">
                <a:solidFill>
                  <a:srgbClr val="FF0000"/>
                </a:solidFill>
              </a:rPr>
              <a:t>打包（</a:t>
            </a:r>
            <a:r>
              <a:rPr lang="en-US" altLang="zh-CN" dirty="0">
                <a:solidFill>
                  <a:srgbClr val="FF0000"/>
                </a:solidFill>
              </a:rPr>
              <a:t>packed</a:t>
            </a:r>
            <a:r>
              <a:rPr lang="zh-CN" altLang="en-US" dirty="0">
                <a:solidFill>
                  <a:srgbClr val="FF0000"/>
                </a:solidFill>
              </a:rPr>
              <a:t>）</a:t>
            </a:r>
            <a:r>
              <a:rPr lang="zh-CN" altLang="en-US" dirty="0"/>
              <a:t>格式和</a:t>
            </a:r>
            <a:r>
              <a:rPr lang="zh-CN" altLang="en-US" dirty="0">
                <a:solidFill>
                  <a:srgbClr val="FF0000"/>
                </a:solidFill>
              </a:rPr>
              <a:t>平面（</a:t>
            </a:r>
            <a:r>
              <a:rPr lang="en-US" altLang="zh-CN" dirty="0">
                <a:solidFill>
                  <a:srgbClr val="FF0000"/>
                </a:solidFill>
              </a:rPr>
              <a:t>planar</a:t>
            </a:r>
            <a:r>
              <a:rPr lang="zh-CN" altLang="en-US" dirty="0">
                <a:solidFill>
                  <a:srgbClr val="FF0000"/>
                </a:solidFill>
              </a:rPr>
              <a:t>）</a:t>
            </a:r>
            <a:r>
              <a:rPr lang="zh-CN" altLang="en-US" dirty="0"/>
              <a:t>格式。前者将</a:t>
            </a:r>
            <a:r>
              <a:rPr lang="en-US" altLang="zh-CN" dirty="0"/>
              <a:t>YUV</a:t>
            </a:r>
            <a:r>
              <a:rPr lang="zh-CN" altLang="en-US" dirty="0"/>
              <a:t>分量存放在同一个数组中</a:t>
            </a:r>
            <a:r>
              <a:rPr lang="zh-CN" altLang="en-US" dirty="0" smtClean="0"/>
              <a:t>，通常</a:t>
            </a:r>
            <a:r>
              <a:rPr lang="zh-CN" altLang="en-US" dirty="0"/>
              <a:t>是几个相邻的像素组成一个宏像素（</a:t>
            </a:r>
            <a:r>
              <a:rPr lang="en-US" altLang="zh-CN" dirty="0"/>
              <a:t>macro-pixel</a:t>
            </a:r>
            <a:r>
              <a:rPr lang="zh-CN" altLang="en-US" dirty="0"/>
              <a:t>）；而后者使用三个数组分开存放</a:t>
            </a:r>
            <a:r>
              <a:rPr lang="en-US" altLang="zh-CN" dirty="0"/>
              <a:t>YUV</a:t>
            </a:r>
            <a:r>
              <a:rPr lang="zh-CN" altLang="en-US" dirty="0"/>
              <a:t>三个分量，就像是一个三维平面一样</a:t>
            </a:r>
            <a:r>
              <a:rPr lang="zh-CN" altLang="en-US" dirty="0" smtClean="0"/>
              <a:t>。前表中</a:t>
            </a:r>
            <a:r>
              <a:rPr lang="zh-CN" altLang="en-US" dirty="0"/>
              <a:t>的</a:t>
            </a:r>
            <a:r>
              <a:rPr lang="en-US" altLang="zh-CN" dirty="0"/>
              <a:t>YUY2</a:t>
            </a:r>
            <a:r>
              <a:rPr lang="zh-CN" altLang="en-US" dirty="0"/>
              <a:t>到</a:t>
            </a:r>
            <a:r>
              <a:rPr lang="en-US" altLang="zh-CN" dirty="0"/>
              <a:t>Y211</a:t>
            </a:r>
            <a:r>
              <a:rPr lang="zh-CN" altLang="en-US" dirty="0"/>
              <a:t>都是打包格式，而</a:t>
            </a:r>
            <a:r>
              <a:rPr lang="en-US" altLang="zh-CN" dirty="0"/>
              <a:t>IF09</a:t>
            </a:r>
            <a:r>
              <a:rPr lang="zh-CN" altLang="en-US" dirty="0"/>
              <a:t>到</a:t>
            </a:r>
            <a:r>
              <a:rPr lang="en-US" altLang="zh-CN" dirty="0"/>
              <a:t>YVU9</a:t>
            </a:r>
            <a:r>
              <a:rPr lang="zh-CN" altLang="en-US" dirty="0"/>
              <a:t>都是平面格式。（注意：在介绍各种具体格式时，</a:t>
            </a:r>
            <a:r>
              <a:rPr lang="en-US" altLang="zh-CN" dirty="0"/>
              <a:t>YUV</a:t>
            </a:r>
            <a:r>
              <a:rPr lang="zh-CN" altLang="en-US" dirty="0"/>
              <a:t>各分量都会带有下标，如</a:t>
            </a:r>
            <a:r>
              <a:rPr lang="en-US" altLang="zh-CN" dirty="0"/>
              <a:t>Y0</a:t>
            </a:r>
            <a:r>
              <a:rPr lang="zh-CN" altLang="en-US" dirty="0" smtClean="0"/>
              <a:t>、</a:t>
            </a:r>
            <a:r>
              <a:rPr lang="en-US" altLang="zh-CN" dirty="0" smtClean="0"/>
              <a:t>U0</a:t>
            </a:r>
            <a:r>
              <a:rPr lang="zh-CN" altLang="en-US" dirty="0"/>
              <a:t>、</a:t>
            </a:r>
            <a:r>
              <a:rPr lang="en-US" altLang="zh-CN" dirty="0"/>
              <a:t>V0</a:t>
            </a:r>
            <a:r>
              <a:rPr lang="zh-CN" altLang="en-US" dirty="0"/>
              <a:t>表示第一个像素的</a:t>
            </a:r>
            <a:r>
              <a:rPr lang="en-US" altLang="zh-CN" dirty="0"/>
              <a:t>YUV</a:t>
            </a:r>
            <a:r>
              <a:rPr lang="zh-CN" altLang="en-US" dirty="0"/>
              <a:t>分量，</a:t>
            </a:r>
            <a:r>
              <a:rPr lang="en-US" altLang="zh-CN" dirty="0"/>
              <a:t>Y1</a:t>
            </a:r>
            <a:r>
              <a:rPr lang="zh-CN" altLang="en-US" dirty="0"/>
              <a:t>、</a:t>
            </a:r>
            <a:r>
              <a:rPr lang="en-US" altLang="zh-CN" dirty="0"/>
              <a:t>U1</a:t>
            </a:r>
            <a:r>
              <a:rPr lang="zh-CN" altLang="en-US" dirty="0"/>
              <a:t>、</a:t>
            </a:r>
            <a:r>
              <a:rPr lang="en-US" altLang="zh-CN" dirty="0"/>
              <a:t>V1</a:t>
            </a:r>
            <a:r>
              <a:rPr lang="zh-CN" altLang="en-US" dirty="0"/>
              <a:t>表示第二个像素的</a:t>
            </a:r>
            <a:r>
              <a:rPr lang="en-US" altLang="zh-CN" dirty="0"/>
              <a:t>YUV</a:t>
            </a:r>
            <a:r>
              <a:rPr lang="zh-CN" altLang="en-US" dirty="0"/>
              <a:t>分量，以此类推。</a:t>
            </a:r>
            <a:r>
              <a:rPr lang="zh-CN" altLang="en-US" dirty="0" smtClean="0"/>
              <a:t>）</a:t>
            </a:r>
            <a:endParaRPr lang="en-US" altLang="zh-CN" dirty="0" smtClean="0"/>
          </a:p>
          <a:p>
            <a:endParaRPr lang="en-US" altLang="zh-CN" dirty="0" smtClean="0"/>
          </a:p>
          <a:p>
            <a:r>
              <a:rPr lang="en-US" altLang="zh-CN" dirty="0" err="1"/>
              <a:t>typedef</a:t>
            </a:r>
            <a:r>
              <a:rPr lang="en-US" altLang="zh-CN" dirty="0"/>
              <a:t> </a:t>
            </a:r>
            <a:r>
              <a:rPr lang="en-US" altLang="zh-CN" dirty="0" err="1"/>
              <a:t>struct</a:t>
            </a:r>
            <a:r>
              <a:rPr lang="en-US" altLang="zh-CN" dirty="0"/>
              <a:t> </a:t>
            </a:r>
            <a:r>
              <a:rPr lang="en-US" altLang="zh-CN" dirty="0" err="1"/>
              <a:t>AVFrame</a:t>
            </a:r>
            <a:r>
              <a:rPr lang="en-US" altLang="zh-CN" dirty="0"/>
              <a:t> </a:t>
            </a:r>
            <a:r>
              <a:rPr lang="en-US" altLang="zh-CN" dirty="0" smtClean="0"/>
              <a:t>{</a:t>
            </a:r>
          </a:p>
          <a:p>
            <a:r>
              <a:rPr lang="en-US" altLang="zh-CN" dirty="0"/>
              <a:t>#define AV_NUM_DATA_POINTERS 8</a:t>
            </a:r>
            <a:br>
              <a:rPr lang="en-US" altLang="zh-CN" dirty="0"/>
            </a:br>
            <a:r>
              <a:rPr lang="en-US" altLang="zh-CN" dirty="0"/>
              <a:t>  uint8_t *data[AV_NUM_DATA_POINTERS</a:t>
            </a:r>
            <a:r>
              <a:rPr lang="en-US" altLang="zh-CN" dirty="0" smtClean="0"/>
              <a:t>];</a:t>
            </a:r>
          </a:p>
          <a:p>
            <a:r>
              <a:rPr lang="en-US" altLang="zh-CN" dirty="0" smtClean="0"/>
              <a:t>  </a:t>
            </a:r>
            <a:r>
              <a:rPr lang="en-US" altLang="zh-CN" dirty="0" err="1" smtClean="0"/>
              <a:t>int</a:t>
            </a:r>
            <a:r>
              <a:rPr lang="en-US" altLang="zh-CN" dirty="0" smtClean="0"/>
              <a:t> </a:t>
            </a:r>
            <a:r>
              <a:rPr lang="en-US" altLang="zh-CN" dirty="0" err="1"/>
              <a:t>linesize</a:t>
            </a:r>
            <a:r>
              <a:rPr lang="en-US" altLang="zh-CN" dirty="0"/>
              <a:t>[AV_NUM_DATA_POINTERS</a:t>
            </a:r>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a:t>nb_samples</a:t>
            </a:r>
            <a:r>
              <a:rPr lang="en-US" altLang="zh-CN" dirty="0"/>
              <a:t>;</a:t>
            </a:r>
            <a:endParaRPr lang="en-US" altLang="zh-CN" dirty="0" smtClean="0"/>
          </a:p>
          <a:p>
            <a:r>
              <a:rPr lang="en-US" altLang="zh-CN" dirty="0" smtClean="0"/>
              <a:t>…</a:t>
            </a:r>
          </a:p>
          <a:p>
            <a:r>
              <a:rPr lang="en-US" altLang="zh-CN" dirty="0" smtClean="0"/>
              <a:t>} </a:t>
            </a:r>
            <a:r>
              <a:rPr lang="en-US" altLang="zh-CN" dirty="0" err="1"/>
              <a:t>AVFrame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022040526"/>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22</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a:t>
            </a:r>
            <a:endParaRPr lang="zh-CN" altLang="en-US" sz="2800" dirty="0">
              <a:solidFill>
                <a:srgbClr val="FF0000"/>
              </a:solidFill>
            </a:endParaRPr>
          </a:p>
        </p:txBody>
      </p:sp>
      <p:sp>
        <p:nvSpPr>
          <p:cNvPr id="8" name="矩形 7"/>
          <p:cNvSpPr/>
          <p:nvPr/>
        </p:nvSpPr>
        <p:spPr>
          <a:xfrm>
            <a:off x="832322" y="1690812"/>
            <a:ext cx="7344816" cy="1600438"/>
          </a:xfrm>
          <a:prstGeom prst="rect">
            <a:avLst/>
          </a:prstGeom>
        </p:spPr>
        <p:txBody>
          <a:bodyPr wrap="square">
            <a:spAutoFit/>
          </a:bodyPr>
          <a:lstStyle/>
          <a:p>
            <a:r>
              <a:rPr lang="en-US" altLang="zh-CN" dirty="0"/>
              <a:t> </a:t>
            </a:r>
            <a:r>
              <a:rPr lang="en-US" altLang="zh-CN" sz="1600" dirty="0">
                <a:solidFill>
                  <a:srgbClr val="FF0000"/>
                </a:solidFill>
              </a:rPr>
              <a:t>YUV </a:t>
            </a:r>
            <a:r>
              <a:rPr lang="en-US" altLang="zh-CN" sz="1600" dirty="0" smtClean="0">
                <a:solidFill>
                  <a:srgbClr val="FF0000"/>
                </a:solidFill>
              </a:rPr>
              <a:t>4:4:4 </a:t>
            </a:r>
            <a:r>
              <a:rPr lang="en-US" altLang="zh-CN" sz="1600" dirty="0" smtClean="0"/>
              <a:t>YUV</a:t>
            </a:r>
            <a:r>
              <a:rPr lang="zh-CN" altLang="en-US" sz="1600" dirty="0"/>
              <a:t>三个信道的抽样率相同，因此在生成的图像里，每个象素的三个分量信息完整（每个分量通常</a:t>
            </a:r>
            <a:r>
              <a:rPr lang="en-US" altLang="zh-CN" sz="1600" dirty="0"/>
              <a:t>8</a:t>
            </a:r>
            <a:r>
              <a:rPr lang="zh-CN" altLang="en-US" sz="1600" dirty="0"/>
              <a:t>比特），经过</a:t>
            </a:r>
            <a:r>
              <a:rPr lang="en-US" altLang="zh-CN" sz="1600" dirty="0"/>
              <a:t>8</a:t>
            </a:r>
            <a:r>
              <a:rPr lang="zh-CN" altLang="en-US" sz="1600" dirty="0"/>
              <a:t>比特量化之后，未经压缩的每个像素占用</a:t>
            </a:r>
            <a:r>
              <a:rPr lang="en-US" altLang="zh-CN" sz="1600" dirty="0">
                <a:solidFill>
                  <a:srgbClr val="FF0000"/>
                </a:solidFill>
              </a:rPr>
              <a:t>3</a:t>
            </a:r>
            <a:r>
              <a:rPr lang="zh-CN" altLang="en-US" sz="1600" dirty="0"/>
              <a:t>个字节。</a:t>
            </a:r>
            <a:br>
              <a:rPr lang="zh-CN" altLang="en-US" sz="1600" dirty="0"/>
            </a:br>
            <a:r>
              <a:rPr lang="zh-CN" altLang="en-US" sz="1600" dirty="0"/>
              <a:t>    下面的四个像素为： </a:t>
            </a:r>
            <a:r>
              <a:rPr lang="en-US" altLang="zh-CN" sz="1600" dirty="0"/>
              <a:t>[</a:t>
            </a:r>
            <a:r>
              <a:rPr lang="en-US" altLang="zh-CN" sz="1600" dirty="0">
                <a:solidFill>
                  <a:srgbClr val="FF0000"/>
                </a:solidFill>
              </a:rPr>
              <a:t>Y0</a:t>
            </a:r>
            <a:r>
              <a:rPr lang="en-US" altLang="zh-CN" sz="1600" dirty="0"/>
              <a:t> U0 V0] [</a:t>
            </a:r>
            <a:r>
              <a:rPr lang="en-US" altLang="zh-CN" sz="1600" dirty="0">
                <a:solidFill>
                  <a:srgbClr val="FF0000"/>
                </a:solidFill>
              </a:rPr>
              <a:t>Y1</a:t>
            </a:r>
            <a:r>
              <a:rPr lang="en-US" altLang="zh-CN" sz="1600" dirty="0"/>
              <a:t> U1 V1] [</a:t>
            </a:r>
            <a:r>
              <a:rPr lang="en-US" altLang="zh-CN" sz="1600" dirty="0">
                <a:solidFill>
                  <a:srgbClr val="FF0000"/>
                </a:solidFill>
              </a:rPr>
              <a:t>Y2</a:t>
            </a:r>
            <a:r>
              <a:rPr lang="en-US" altLang="zh-CN" sz="1600" dirty="0"/>
              <a:t> U2 V2] [</a:t>
            </a:r>
            <a:r>
              <a:rPr lang="en-US" altLang="zh-CN" sz="1600" dirty="0">
                <a:solidFill>
                  <a:srgbClr val="FF0000"/>
                </a:solidFill>
              </a:rPr>
              <a:t>Y3</a:t>
            </a:r>
            <a:r>
              <a:rPr lang="en-US" altLang="zh-CN" sz="1600" dirty="0"/>
              <a:t> U3 V3]</a:t>
            </a:r>
            <a:br>
              <a:rPr lang="en-US" altLang="zh-CN" sz="1600" dirty="0"/>
            </a:br>
            <a:r>
              <a:rPr lang="en-US" altLang="zh-CN" sz="1600" dirty="0"/>
              <a:t>    </a:t>
            </a:r>
            <a:r>
              <a:rPr lang="zh-CN" altLang="en-US" sz="1600" dirty="0"/>
              <a:t>存放的码流为： </a:t>
            </a:r>
            <a:r>
              <a:rPr lang="en-US" altLang="zh-CN" sz="1600" dirty="0"/>
              <a:t>Y0 U0 V0 Y1 U1 V1 Y2 U2 V2 Y3 U3 </a:t>
            </a:r>
            <a:r>
              <a:rPr lang="en-US" altLang="zh-CN" sz="1600" dirty="0" smtClean="0"/>
              <a:t>V3</a:t>
            </a:r>
            <a:endParaRPr lang="en-US" altLang="zh-CN" sz="1600" dirty="0"/>
          </a:p>
          <a:p>
            <a:r>
              <a:rPr lang="en-US" altLang="zh-CN" sz="1600" dirty="0"/>
              <a:t> </a:t>
            </a:r>
            <a:endParaRPr lang="zh-CN" altLang="en-US" sz="1600" dirty="0"/>
          </a:p>
        </p:txBody>
      </p:sp>
      <p:sp>
        <p:nvSpPr>
          <p:cNvPr id="9" name="矩形 8"/>
          <p:cNvSpPr/>
          <p:nvPr/>
        </p:nvSpPr>
        <p:spPr>
          <a:xfrm>
            <a:off x="755576" y="2996952"/>
            <a:ext cx="7344816" cy="1600438"/>
          </a:xfrm>
          <a:prstGeom prst="rect">
            <a:avLst/>
          </a:prstGeom>
        </p:spPr>
        <p:txBody>
          <a:bodyPr wrap="square">
            <a:spAutoFit/>
          </a:bodyPr>
          <a:lstStyle/>
          <a:p>
            <a:r>
              <a:rPr lang="en-US" altLang="zh-CN" dirty="0"/>
              <a:t> </a:t>
            </a:r>
            <a:r>
              <a:rPr lang="en-US" altLang="zh-CN" sz="1600" dirty="0"/>
              <a:t> </a:t>
            </a:r>
            <a:r>
              <a:rPr lang="en-US" altLang="zh-CN" sz="1600" dirty="0" smtClean="0">
                <a:solidFill>
                  <a:srgbClr val="FF0000"/>
                </a:solidFill>
              </a:rPr>
              <a:t>YUV 4:2:2 </a:t>
            </a:r>
            <a:r>
              <a:rPr lang="zh-CN" altLang="en-US" sz="1600" dirty="0" smtClean="0"/>
              <a:t>每个色差信道的抽样率是亮度信道的一半，所以</a:t>
            </a:r>
            <a:r>
              <a:rPr lang="zh-CN" altLang="en-US" sz="1600" dirty="0" smtClean="0">
                <a:solidFill>
                  <a:srgbClr val="FF0000"/>
                </a:solidFill>
              </a:rPr>
              <a:t>水平</a:t>
            </a:r>
            <a:r>
              <a:rPr lang="zh-CN" altLang="en-US" sz="1600" dirty="0" smtClean="0"/>
              <a:t>方向的色度抽样率只是</a:t>
            </a:r>
            <a:r>
              <a:rPr lang="en-US" altLang="zh-CN" sz="1600" dirty="0" smtClean="0"/>
              <a:t>4:4:4</a:t>
            </a:r>
            <a:r>
              <a:rPr lang="zh-CN" altLang="en-US" sz="1600" dirty="0" smtClean="0"/>
              <a:t>的一半。对非压缩的</a:t>
            </a:r>
            <a:r>
              <a:rPr lang="en-US" altLang="zh-CN" sz="1600" dirty="0" smtClean="0"/>
              <a:t>8</a:t>
            </a:r>
            <a:r>
              <a:rPr lang="zh-CN" altLang="en-US" sz="1600" dirty="0" smtClean="0"/>
              <a:t>比特量化的图像来说，每个由两个水平方向相邻的像素组成的宏像素需要占用</a:t>
            </a:r>
            <a:r>
              <a:rPr lang="en-US" altLang="zh-CN" sz="1600" dirty="0" smtClean="0"/>
              <a:t>4</a:t>
            </a:r>
            <a:r>
              <a:rPr lang="zh-CN" altLang="en-US" sz="1600" dirty="0" smtClean="0"/>
              <a:t>字节内存。</a:t>
            </a:r>
            <a:br>
              <a:rPr lang="zh-CN" altLang="en-US" sz="1600" dirty="0" smtClean="0"/>
            </a:br>
            <a:r>
              <a:rPr lang="zh-CN" altLang="en-US" sz="1600" dirty="0" smtClean="0"/>
              <a:t>    下面的四个像素为： </a:t>
            </a:r>
            <a:r>
              <a:rPr lang="en-US" altLang="zh-CN" sz="1600" dirty="0" smtClean="0"/>
              <a:t>[</a:t>
            </a:r>
            <a:r>
              <a:rPr lang="en-US" altLang="zh-CN" sz="1600" dirty="0" smtClean="0">
                <a:solidFill>
                  <a:srgbClr val="FF0000"/>
                </a:solidFill>
              </a:rPr>
              <a:t>Y0</a:t>
            </a:r>
            <a:r>
              <a:rPr lang="en-US" altLang="zh-CN" sz="1600" dirty="0" smtClean="0"/>
              <a:t> U0 V0] [</a:t>
            </a:r>
            <a:r>
              <a:rPr lang="en-US" altLang="zh-CN" sz="1600" dirty="0" smtClean="0">
                <a:solidFill>
                  <a:srgbClr val="FF0000"/>
                </a:solidFill>
              </a:rPr>
              <a:t>Y1</a:t>
            </a:r>
            <a:r>
              <a:rPr lang="en-US" altLang="zh-CN" sz="1600" dirty="0" smtClean="0"/>
              <a:t> U1 V1] [</a:t>
            </a:r>
            <a:r>
              <a:rPr lang="en-US" altLang="zh-CN" sz="1600" dirty="0" smtClean="0">
                <a:solidFill>
                  <a:srgbClr val="FF0000"/>
                </a:solidFill>
              </a:rPr>
              <a:t>Y2</a:t>
            </a:r>
            <a:r>
              <a:rPr lang="en-US" altLang="zh-CN" sz="1600" dirty="0" smtClean="0"/>
              <a:t> U2 V2] [</a:t>
            </a:r>
            <a:r>
              <a:rPr lang="en-US" altLang="zh-CN" sz="1600" dirty="0" smtClean="0">
                <a:solidFill>
                  <a:srgbClr val="FF0000"/>
                </a:solidFill>
              </a:rPr>
              <a:t>Y3</a:t>
            </a:r>
            <a:r>
              <a:rPr lang="en-US" altLang="zh-CN" sz="1600" dirty="0" smtClean="0"/>
              <a:t> U3 V3]</a:t>
            </a:r>
            <a:br>
              <a:rPr lang="en-US" altLang="zh-CN" sz="1600" dirty="0" smtClean="0"/>
            </a:br>
            <a:r>
              <a:rPr lang="en-US" altLang="zh-CN" sz="1600" dirty="0" smtClean="0"/>
              <a:t>    </a:t>
            </a:r>
            <a:r>
              <a:rPr lang="zh-CN" altLang="en-US" sz="1600" dirty="0" smtClean="0"/>
              <a:t>存放的码流为： </a:t>
            </a:r>
            <a:r>
              <a:rPr lang="en-US" altLang="zh-CN" sz="1600" dirty="0" smtClean="0"/>
              <a:t>Y0 </a:t>
            </a:r>
            <a:r>
              <a:rPr lang="en-US" altLang="zh-CN" sz="1600" dirty="0" smtClean="0">
                <a:solidFill>
                  <a:srgbClr val="FF0000"/>
                </a:solidFill>
              </a:rPr>
              <a:t>U0</a:t>
            </a:r>
            <a:r>
              <a:rPr lang="en-US" altLang="zh-CN" sz="1600" dirty="0" smtClean="0"/>
              <a:t> Y1 </a:t>
            </a:r>
            <a:r>
              <a:rPr lang="en-US" altLang="zh-CN" sz="1600" dirty="0" smtClean="0">
                <a:solidFill>
                  <a:srgbClr val="FF0000"/>
                </a:solidFill>
              </a:rPr>
              <a:t>V1</a:t>
            </a:r>
            <a:r>
              <a:rPr lang="en-US" altLang="zh-CN" sz="1600" dirty="0" smtClean="0"/>
              <a:t> Y2 </a:t>
            </a:r>
            <a:r>
              <a:rPr lang="en-US" altLang="zh-CN" sz="1600" dirty="0" smtClean="0">
                <a:solidFill>
                  <a:srgbClr val="FF0000"/>
                </a:solidFill>
              </a:rPr>
              <a:t>U2</a:t>
            </a:r>
            <a:r>
              <a:rPr lang="en-US" altLang="zh-CN" sz="1600" dirty="0" smtClean="0"/>
              <a:t> Y3 </a:t>
            </a:r>
            <a:r>
              <a:rPr lang="en-US" altLang="zh-CN" sz="1600" dirty="0" smtClean="0">
                <a:solidFill>
                  <a:srgbClr val="FF0000"/>
                </a:solidFill>
              </a:rPr>
              <a:t>V3</a:t>
            </a:r>
            <a:r>
              <a:rPr lang="en-US" altLang="zh-CN" sz="1600" dirty="0" smtClean="0"/>
              <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0070C0"/>
                </a:solidFill>
              </a:rPr>
              <a:t>U0 </a:t>
            </a:r>
            <a:r>
              <a:rPr lang="en-US" altLang="zh-CN" sz="1600" dirty="0" smtClean="0">
                <a:solidFill>
                  <a:srgbClr val="FF0000"/>
                </a:solidFill>
              </a:rPr>
              <a:t>V1</a:t>
            </a:r>
            <a:r>
              <a:rPr lang="en-US" altLang="zh-CN" sz="1600" dirty="0" smtClean="0"/>
              <a:t>] [Y1 </a:t>
            </a:r>
            <a:r>
              <a:rPr lang="en-US" altLang="zh-CN" sz="1600" dirty="0" smtClean="0">
                <a:solidFill>
                  <a:srgbClr val="0070C0"/>
                </a:solidFill>
              </a:rPr>
              <a:t>U0</a:t>
            </a:r>
            <a:r>
              <a:rPr lang="en-US" altLang="zh-CN" sz="1600" dirty="0" smtClean="0"/>
              <a:t> </a:t>
            </a:r>
            <a:r>
              <a:rPr lang="en-US" altLang="zh-CN" sz="1600" dirty="0" smtClean="0">
                <a:solidFill>
                  <a:srgbClr val="FF0000"/>
                </a:solidFill>
              </a:rPr>
              <a:t>V1</a:t>
            </a:r>
            <a:r>
              <a:rPr lang="en-US" altLang="zh-CN" sz="1600" dirty="0" smtClean="0"/>
              <a:t>] [Y2 </a:t>
            </a:r>
            <a:r>
              <a:rPr lang="en-US" altLang="zh-CN" sz="1600" dirty="0" smtClean="0">
                <a:solidFill>
                  <a:srgbClr val="0070C0"/>
                </a:solidFill>
              </a:rPr>
              <a:t>U2 </a:t>
            </a:r>
            <a:r>
              <a:rPr lang="en-US" altLang="zh-CN" sz="1600" dirty="0" smtClean="0">
                <a:solidFill>
                  <a:srgbClr val="FF0000"/>
                </a:solidFill>
              </a:rPr>
              <a:t>V3</a:t>
            </a:r>
            <a:r>
              <a:rPr lang="en-US" altLang="zh-CN" sz="1600" dirty="0" smtClean="0"/>
              <a:t>] [Y3 </a:t>
            </a:r>
            <a:r>
              <a:rPr lang="en-US" altLang="zh-CN" sz="1600" dirty="0" smtClean="0">
                <a:solidFill>
                  <a:srgbClr val="0070C0"/>
                </a:solidFill>
              </a:rPr>
              <a:t>U2</a:t>
            </a:r>
            <a:r>
              <a:rPr lang="en-US" altLang="zh-CN" sz="1600" dirty="0" smtClean="0"/>
              <a:t> </a:t>
            </a:r>
            <a:r>
              <a:rPr lang="en-US" altLang="zh-CN" sz="1600" dirty="0" smtClean="0">
                <a:solidFill>
                  <a:srgbClr val="FF0000"/>
                </a:solidFill>
              </a:rPr>
              <a:t>V3</a:t>
            </a:r>
            <a:r>
              <a:rPr lang="en-US" altLang="zh-CN" sz="1600" dirty="0" smtClean="0"/>
              <a:t>]</a:t>
            </a:r>
          </a:p>
        </p:txBody>
      </p:sp>
      <p:sp>
        <p:nvSpPr>
          <p:cNvPr id="10" name="矩形 9"/>
          <p:cNvSpPr/>
          <p:nvPr/>
        </p:nvSpPr>
        <p:spPr>
          <a:xfrm>
            <a:off x="856639" y="4597390"/>
            <a:ext cx="7344816" cy="2062103"/>
          </a:xfrm>
          <a:prstGeom prst="rect">
            <a:avLst/>
          </a:prstGeom>
        </p:spPr>
        <p:txBody>
          <a:bodyPr wrap="square">
            <a:spAutoFit/>
          </a:bodyPr>
          <a:lstStyle/>
          <a:p>
            <a:r>
              <a:rPr lang="en-US" altLang="zh-CN" sz="1600" dirty="0" smtClean="0">
                <a:solidFill>
                  <a:srgbClr val="FF0000"/>
                </a:solidFill>
              </a:rPr>
              <a:t>YUV 4:1:1 </a:t>
            </a:r>
            <a:r>
              <a:rPr lang="en-US" altLang="zh-CN" sz="1600" dirty="0" smtClean="0"/>
              <a:t>4:1:1</a:t>
            </a:r>
            <a:r>
              <a:rPr lang="zh-CN" altLang="en-US" sz="1600" dirty="0" smtClean="0"/>
              <a:t>的色度抽样，是在</a:t>
            </a:r>
            <a:r>
              <a:rPr lang="zh-CN" altLang="en-US" sz="1600" dirty="0" smtClean="0">
                <a:solidFill>
                  <a:srgbClr val="FF0000"/>
                </a:solidFill>
              </a:rPr>
              <a:t>水平</a:t>
            </a:r>
            <a:r>
              <a:rPr lang="zh-CN" altLang="en-US" sz="1600" dirty="0" smtClean="0"/>
              <a:t>方向上对色度进行</a:t>
            </a:r>
            <a:r>
              <a:rPr lang="en-US" altLang="zh-CN" sz="1600" dirty="0" smtClean="0"/>
              <a:t>4:1</a:t>
            </a:r>
            <a:r>
              <a:rPr lang="zh-CN" altLang="en-US" sz="1600" dirty="0" smtClean="0"/>
              <a:t>抽样。对于低端用户和消费类产品这仍然是可以接受的。对非压缩的</a:t>
            </a:r>
            <a:r>
              <a:rPr lang="en-US" altLang="zh-CN" sz="1600" dirty="0" smtClean="0"/>
              <a:t>8</a:t>
            </a:r>
            <a:r>
              <a:rPr lang="zh-CN" altLang="en-US" sz="1600" dirty="0" smtClean="0"/>
              <a:t>比特量化的视频来说，每个由</a:t>
            </a:r>
            <a:r>
              <a:rPr lang="en-US" altLang="zh-CN" sz="1600" dirty="0" smtClean="0"/>
              <a:t>4</a:t>
            </a:r>
            <a:r>
              <a:rPr lang="zh-CN" altLang="en-US" sz="1600" dirty="0" smtClean="0"/>
              <a:t>个水平方向相邻的像素组成的宏像素需要占用</a:t>
            </a:r>
            <a:r>
              <a:rPr lang="en-US" altLang="zh-CN" sz="1600" dirty="0" smtClean="0"/>
              <a:t>6</a:t>
            </a:r>
            <a:r>
              <a:rPr lang="zh-CN" altLang="en-US" sz="1600" dirty="0" smtClean="0"/>
              <a:t>字节内存</a:t>
            </a:r>
            <a:br>
              <a:rPr lang="zh-CN" altLang="en-US" sz="1600" dirty="0" smtClean="0"/>
            </a:br>
            <a:r>
              <a:rPr lang="zh-CN" altLang="en-US" sz="1600" dirty="0" smtClean="0"/>
              <a:t>    下面的四个像素为： </a:t>
            </a:r>
            <a:r>
              <a:rPr lang="en-US" altLang="zh-CN" sz="1600" dirty="0" smtClean="0"/>
              <a:t>[Y0 U0 V0] [Y1 U1 V1] [Y2 U2 V2] [Y3 U3 V3]</a:t>
            </a:r>
            <a:br>
              <a:rPr lang="en-US" altLang="zh-CN" sz="1600" dirty="0" smtClean="0"/>
            </a:br>
            <a:r>
              <a:rPr lang="en-US" altLang="zh-CN" sz="1600" dirty="0" smtClean="0"/>
              <a:t>    </a:t>
            </a:r>
            <a:r>
              <a:rPr lang="zh-CN" altLang="en-US" sz="1600" dirty="0" smtClean="0"/>
              <a:t>存放的码流为： </a:t>
            </a:r>
            <a:r>
              <a:rPr lang="en-US" altLang="zh-CN" sz="1600" dirty="0" smtClean="0"/>
              <a:t>Y0 U0 Y1 Y2 V2 Y3</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FF0000"/>
                </a:solidFill>
              </a:rPr>
              <a:t>U0</a:t>
            </a:r>
            <a:r>
              <a:rPr lang="en-US" altLang="zh-CN" sz="1600" dirty="0" smtClean="0"/>
              <a:t> V2] [Y1 </a:t>
            </a:r>
            <a:r>
              <a:rPr lang="en-US" altLang="zh-CN" sz="1600" dirty="0" smtClean="0">
                <a:solidFill>
                  <a:srgbClr val="FF0000"/>
                </a:solidFill>
              </a:rPr>
              <a:t>U0</a:t>
            </a:r>
            <a:r>
              <a:rPr lang="en-US" altLang="zh-CN" sz="1600" dirty="0" smtClean="0"/>
              <a:t> V2] [Y2 </a:t>
            </a:r>
            <a:r>
              <a:rPr lang="en-US" altLang="zh-CN" sz="1600" dirty="0" smtClean="0">
                <a:solidFill>
                  <a:srgbClr val="FF0000"/>
                </a:solidFill>
              </a:rPr>
              <a:t>U0</a:t>
            </a:r>
            <a:r>
              <a:rPr lang="en-US" altLang="zh-CN" sz="1600" dirty="0" smtClean="0"/>
              <a:t> V2] [Y3 </a:t>
            </a:r>
            <a:r>
              <a:rPr lang="en-US" altLang="zh-CN" sz="1600" dirty="0" smtClean="0">
                <a:solidFill>
                  <a:srgbClr val="FF0000"/>
                </a:solidFill>
              </a:rPr>
              <a:t>U0</a:t>
            </a:r>
            <a:r>
              <a:rPr lang="en-US" altLang="zh-CN" sz="1600" dirty="0" smtClean="0"/>
              <a:t> V2]</a:t>
            </a:r>
          </a:p>
          <a:p>
            <a:endParaRPr lang="zh-CN" altLang="en-US" sz="1600" dirty="0" smtClean="0"/>
          </a:p>
          <a:p>
            <a:endParaRPr lang="zh-CN" altLang="en-US" sz="1600" dirty="0"/>
          </a:p>
        </p:txBody>
      </p:sp>
    </p:spTree>
    <p:extLst>
      <p:ext uri="{BB962C8B-B14F-4D97-AF65-F5344CB8AC3E}">
        <p14:creationId xmlns:p14="http://schemas.microsoft.com/office/powerpoint/2010/main" val="16050241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23</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2)</a:t>
            </a:r>
            <a:endParaRPr lang="zh-CN" altLang="en-US" sz="2800" dirty="0">
              <a:solidFill>
                <a:srgbClr val="FF0000"/>
              </a:solidFill>
            </a:endParaRPr>
          </a:p>
        </p:txBody>
      </p:sp>
      <p:sp>
        <p:nvSpPr>
          <p:cNvPr id="8" name="矩形 7"/>
          <p:cNvSpPr/>
          <p:nvPr/>
        </p:nvSpPr>
        <p:spPr>
          <a:xfrm>
            <a:off x="832322" y="1690812"/>
            <a:ext cx="7344816" cy="5016758"/>
          </a:xfrm>
          <a:prstGeom prst="rect">
            <a:avLst/>
          </a:prstGeom>
        </p:spPr>
        <p:txBody>
          <a:bodyPr wrap="square">
            <a:spAutoFit/>
          </a:bodyPr>
          <a:lstStyle/>
          <a:p>
            <a:r>
              <a:rPr lang="en-US" altLang="zh-CN" dirty="0"/>
              <a:t> </a:t>
            </a:r>
            <a:r>
              <a:rPr lang="en-US" altLang="zh-CN" sz="1600" dirty="0" smtClean="0">
                <a:solidFill>
                  <a:srgbClr val="FF0000"/>
                </a:solidFill>
              </a:rPr>
              <a:t>YUV4:2:0</a:t>
            </a:r>
            <a:r>
              <a:rPr lang="en-US" altLang="zh-CN" sz="1600" dirty="0" smtClean="0"/>
              <a:t> 4:2:0</a:t>
            </a:r>
            <a:r>
              <a:rPr lang="zh-CN" altLang="en-US" sz="1600" dirty="0"/>
              <a:t>并不意味着只有</a:t>
            </a:r>
            <a:r>
              <a:rPr lang="en-US" altLang="zh-CN" sz="1600" dirty="0" err="1"/>
              <a:t>Y,Cb</a:t>
            </a:r>
            <a:r>
              <a:rPr lang="zh-CN" altLang="en-US" sz="1600" dirty="0"/>
              <a:t>而没有</a:t>
            </a:r>
            <a:r>
              <a:rPr lang="en-US" altLang="zh-CN" sz="1600" dirty="0"/>
              <a:t>Cr</a:t>
            </a:r>
            <a:r>
              <a:rPr lang="zh-CN" altLang="en-US" sz="1600" dirty="0"/>
              <a:t>分量。它指得是对每行扫描线来说，</a:t>
            </a:r>
            <a:r>
              <a:rPr lang="zh-CN" altLang="en-US" sz="1600" dirty="0">
                <a:solidFill>
                  <a:srgbClr val="FF0000"/>
                </a:solidFill>
              </a:rPr>
              <a:t>只有一种</a:t>
            </a:r>
            <a:r>
              <a:rPr lang="zh-CN" altLang="en-US" sz="1600" dirty="0"/>
              <a:t>色度分量以</a:t>
            </a:r>
            <a:r>
              <a:rPr lang="en-US" altLang="zh-CN" sz="1600" dirty="0"/>
              <a:t>2:1</a:t>
            </a:r>
            <a:r>
              <a:rPr lang="zh-CN" altLang="en-US" sz="1600" dirty="0"/>
              <a:t>的抽样率存储。进行隔行扫描，相邻的扫描行存储不同的色度分量，也就是说，如果一行是</a:t>
            </a:r>
            <a:r>
              <a:rPr lang="en-US" altLang="zh-CN" sz="1600" dirty="0"/>
              <a:t>4:2:0</a:t>
            </a:r>
            <a:r>
              <a:rPr lang="zh-CN" altLang="en-US" sz="1600" dirty="0"/>
              <a:t>的话，下一行就是</a:t>
            </a:r>
            <a:r>
              <a:rPr lang="en-US" altLang="zh-CN" sz="1600" dirty="0"/>
              <a:t>4:0:2</a:t>
            </a:r>
            <a:r>
              <a:rPr lang="zh-CN" altLang="en-US" sz="1600" dirty="0"/>
              <a:t>，再下一行是</a:t>
            </a:r>
            <a:r>
              <a:rPr lang="en-US" altLang="zh-CN" sz="1600" dirty="0"/>
              <a:t>4:2:0…</a:t>
            </a:r>
            <a:r>
              <a:rPr lang="zh-CN" altLang="en-US" sz="1600" dirty="0"/>
              <a:t>以此类推。对每个色度分量来说，水平方向和竖直方向的抽样率都是</a:t>
            </a:r>
            <a:r>
              <a:rPr lang="en-US" altLang="zh-CN" sz="1600" dirty="0"/>
              <a:t>2:1</a:t>
            </a:r>
            <a:r>
              <a:rPr lang="zh-CN" altLang="en-US" sz="1600" dirty="0"/>
              <a:t>，所以可以说色度的</a:t>
            </a:r>
            <a:r>
              <a:rPr lang="zh-CN" altLang="en-US" sz="1600" dirty="0">
                <a:solidFill>
                  <a:srgbClr val="FF0000"/>
                </a:solidFill>
              </a:rPr>
              <a:t>抽样率是</a:t>
            </a:r>
            <a:r>
              <a:rPr lang="en-US" altLang="zh-CN" sz="1600" dirty="0">
                <a:solidFill>
                  <a:srgbClr val="FF0000"/>
                </a:solidFill>
              </a:rPr>
              <a:t>4:1</a:t>
            </a:r>
            <a:r>
              <a:rPr lang="zh-CN" altLang="en-US" sz="1600" dirty="0"/>
              <a:t>。对非压缩的</a:t>
            </a:r>
            <a:r>
              <a:rPr lang="en-US" altLang="zh-CN" sz="1600" dirty="0"/>
              <a:t>8</a:t>
            </a:r>
            <a:r>
              <a:rPr lang="zh-CN" altLang="en-US" sz="1600" dirty="0"/>
              <a:t>比特量化的视频来说，每个由</a:t>
            </a:r>
            <a:r>
              <a:rPr lang="en-US" altLang="zh-CN" sz="1600" dirty="0"/>
              <a:t>2x2</a:t>
            </a:r>
            <a:r>
              <a:rPr lang="zh-CN" altLang="en-US" sz="1600" dirty="0"/>
              <a:t>个</a:t>
            </a:r>
            <a:r>
              <a:rPr lang="en-US" altLang="zh-CN" sz="1600" dirty="0"/>
              <a:t>2</a:t>
            </a:r>
            <a:r>
              <a:rPr lang="zh-CN" altLang="en-US" sz="1600" dirty="0"/>
              <a:t>行</a:t>
            </a:r>
            <a:r>
              <a:rPr lang="en-US" altLang="zh-CN" sz="1600" dirty="0"/>
              <a:t>2</a:t>
            </a:r>
            <a:r>
              <a:rPr lang="zh-CN" altLang="en-US" sz="1600" dirty="0"/>
              <a:t>列相邻的像素组成的宏像素需要占用</a:t>
            </a:r>
            <a:r>
              <a:rPr lang="en-US" altLang="zh-CN" sz="1600" dirty="0"/>
              <a:t>6</a:t>
            </a:r>
            <a:r>
              <a:rPr lang="zh-CN" altLang="en-US" sz="1600" dirty="0"/>
              <a:t>字节内存。</a:t>
            </a:r>
            <a:br>
              <a:rPr lang="zh-CN" altLang="en-US" sz="1600" dirty="0"/>
            </a:br>
            <a:r>
              <a:rPr lang="zh-CN" altLang="en-US" sz="1600" dirty="0"/>
              <a:t>    下面八个像素为：</a:t>
            </a:r>
            <a:r>
              <a:rPr lang="en-US" altLang="zh-CN" sz="1600" dirty="0"/>
              <a:t>[Y0 U0 V0] [Y1 U1 V1] [Y2 U2 V2] [Y3 U3 V3]</a:t>
            </a:r>
            <a:br>
              <a:rPr lang="en-US" altLang="zh-CN" sz="1600" dirty="0"/>
            </a:br>
            <a:r>
              <a:rPr lang="en-US" altLang="zh-CN" sz="1600" dirty="0"/>
              <a:t>    </a:t>
            </a:r>
            <a:r>
              <a:rPr lang="en-US" altLang="zh-CN" sz="1600" dirty="0" smtClean="0"/>
              <a:t>                              [</a:t>
            </a:r>
            <a:r>
              <a:rPr lang="en-US" altLang="zh-CN" sz="1600" dirty="0"/>
              <a:t>Y5 U5 V5] [Y6 U6 V6] [Y7U7 V7] [Y8 U8 V8]</a:t>
            </a:r>
            <a:br>
              <a:rPr lang="en-US" altLang="zh-CN" sz="1600" dirty="0"/>
            </a:br>
            <a:r>
              <a:rPr lang="en-US" altLang="zh-CN" sz="1600" dirty="0"/>
              <a:t>    </a:t>
            </a:r>
            <a:r>
              <a:rPr lang="zh-CN" altLang="en-US" sz="1600" dirty="0"/>
              <a:t>存放的码流为：</a:t>
            </a:r>
            <a:r>
              <a:rPr lang="en-US" altLang="zh-CN" sz="1600" dirty="0"/>
              <a:t>Y0 </a:t>
            </a:r>
            <a:r>
              <a:rPr lang="en-US" altLang="zh-CN" sz="1600" dirty="0">
                <a:solidFill>
                  <a:srgbClr val="00B050"/>
                </a:solidFill>
              </a:rPr>
              <a:t>U0</a:t>
            </a:r>
            <a:r>
              <a:rPr lang="en-US" altLang="zh-CN" sz="1600" dirty="0"/>
              <a:t> Y1 Y2 </a:t>
            </a:r>
            <a:r>
              <a:rPr lang="en-US" altLang="zh-CN" sz="1600" dirty="0">
                <a:solidFill>
                  <a:srgbClr val="00B050"/>
                </a:solidFill>
              </a:rPr>
              <a:t>U2</a:t>
            </a:r>
            <a:r>
              <a:rPr lang="en-US" altLang="zh-CN" sz="1600" dirty="0"/>
              <a:t> Y3</a:t>
            </a:r>
            <a:br>
              <a:rPr lang="en-US" altLang="zh-CN" sz="1600" dirty="0"/>
            </a:br>
            <a:r>
              <a:rPr lang="en-US" altLang="zh-CN" sz="1600" dirty="0"/>
              <a:t>    </a:t>
            </a:r>
            <a:r>
              <a:rPr lang="en-US" altLang="zh-CN" sz="1600" dirty="0" smtClean="0"/>
              <a:t>                          Y5 </a:t>
            </a:r>
            <a:r>
              <a:rPr lang="en-US" altLang="zh-CN" sz="1600" dirty="0">
                <a:solidFill>
                  <a:srgbClr val="FF0000"/>
                </a:solidFill>
              </a:rPr>
              <a:t>V5</a:t>
            </a:r>
            <a:r>
              <a:rPr lang="en-US" altLang="zh-CN" sz="1600" dirty="0"/>
              <a:t> Y6 Y7 </a:t>
            </a:r>
            <a:r>
              <a:rPr lang="en-US" altLang="zh-CN" sz="1600" dirty="0">
                <a:solidFill>
                  <a:srgbClr val="FF0000"/>
                </a:solidFill>
              </a:rPr>
              <a:t>V7</a:t>
            </a:r>
            <a:r>
              <a:rPr lang="en-US" altLang="zh-CN" sz="1600" dirty="0"/>
              <a:t> Y8</a:t>
            </a:r>
            <a:br>
              <a:rPr lang="en-US" altLang="zh-CN" sz="1600" dirty="0"/>
            </a:br>
            <a:r>
              <a:rPr lang="en-US" altLang="zh-CN" sz="1600" dirty="0"/>
              <a:t>    </a:t>
            </a:r>
            <a:r>
              <a:rPr lang="zh-CN" altLang="en-US" sz="1600" dirty="0"/>
              <a:t>映射出的像素点为：</a:t>
            </a:r>
            <a:r>
              <a:rPr lang="en-US" altLang="zh-CN" sz="1600" dirty="0"/>
              <a:t>[Y0 </a:t>
            </a:r>
            <a:r>
              <a:rPr lang="en-US" altLang="zh-CN" sz="1600" dirty="0">
                <a:solidFill>
                  <a:srgbClr val="00B050"/>
                </a:solidFill>
              </a:rPr>
              <a:t>U0</a:t>
            </a:r>
            <a:r>
              <a:rPr lang="en-US" altLang="zh-CN" sz="1600" dirty="0"/>
              <a:t> </a:t>
            </a:r>
            <a:r>
              <a:rPr lang="en-US" altLang="zh-CN" sz="1600" dirty="0">
                <a:solidFill>
                  <a:srgbClr val="FF0000"/>
                </a:solidFill>
              </a:rPr>
              <a:t>V5</a:t>
            </a:r>
            <a:r>
              <a:rPr lang="en-US" altLang="zh-CN" sz="1600" dirty="0"/>
              <a:t>] [Y1 </a:t>
            </a:r>
            <a:r>
              <a:rPr lang="en-US" altLang="zh-CN" sz="1600" dirty="0">
                <a:solidFill>
                  <a:srgbClr val="00B050"/>
                </a:solidFill>
              </a:rPr>
              <a:t>U0</a:t>
            </a:r>
            <a:r>
              <a:rPr lang="en-US" altLang="zh-CN" sz="1600" dirty="0"/>
              <a:t> </a:t>
            </a:r>
            <a:r>
              <a:rPr lang="en-US" altLang="zh-CN" sz="1600" dirty="0">
                <a:solidFill>
                  <a:srgbClr val="FF0000"/>
                </a:solidFill>
              </a:rPr>
              <a:t>V5</a:t>
            </a:r>
            <a:r>
              <a:rPr lang="en-US" altLang="zh-CN" sz="1600" dirty="0"/>
              <a:t>] [Y2 </a:t>
            </a:r>
            <a:r>
              <a:rPr lang="en-US" altLang="zh-CN" sz="1600" dirty="0">
                <a:solidFill>
                  <a:srgbClr val="00B050"/>
                </a:solidFill>
              </a:rPr>
              <a:t>U2</a:t>
            </a:r>
            <a:r>
              <a:rPr lang="en-US" altLang="zh-CN" sz="1600" dirty="0"/>
              <a:t> </a:t>
            </a:r>
            <a:r>
              <a:rPr lang="en-US" altLang="zh-CN" sz="1600" dirty="0">
                <a:solidFill>
                  <a:srgbClr val="FF0000"/>
                </a:solidFill>
              </a:rPr>
              <a:t>V7</a:t>
            </a:r>
            <a:r>
              <a:rPr lang="en-US" altLang="zh-CN" sz="1600" dirty="0"/>
              <a:t>] [Y3 </a:t>
            </a:r>
            <a:r>
              <a:rPr lang="en-US" altLang="zh-CN" sz="1600" dirty="0">
                <a:solidFill>
                  <a:srgbClr val="00B050"/>
                </a:solidFill>
              </a:rPr>
              <a:t>U2</a:t>
            </a:r>
            <a:r>
              <a:rPr lang="en-US" altLang="zh-CN" sz="1600" dirty="0"/>
              <a:t> </a:t>
            </a:r>
            <a:r>
              <a:rPr lang="en-US" altLang="zh-CN" sz="1600" dirty="0">
                <a:solidFill>
                  <a:srgbClr val="FF0000"/>
                </a:solidFill>
              </a:rPr>
              <a:t>V7</a:t>
            </a:r>
            <a:r>
              <a:rPr lang="en-US" altLang="zh-CN" sz="1600" dirty="0"/>
              <a:t>]</a:t>
            </a:r>
            <a:br>
              <a:rPr lang="en-US" altLang="zh-CN" sz="1600" dirty="0"/>
            </a:br>
            <a:r>
              <a:rPr lang="en-US" altLang="zh-CN" sz="1600" dirty="0"/>
              <a:t>    </a:t>
            </a:r>
            <a:r>
              <a:rPr lang="en-US" altLang="zh-CN" sz="1600" dirty="0" smtClean="0"/>
              <a:t>                                 [</a:t>
            </a:r>
            <a:r>
              <a:rPr lang="en-US" altLang="zh-CN" sz="1600" dirty="0"/>
              <a:t>Y5 </a:t>
            </a:r>
            <a:r>
              <a:rPr lang="en-US" altLang="zh-CN" sz="1600" dirty="0">
                <a:solidFill>
                  <a:srgbClr val="00B050"/>
                </a:solidFill>
              </a:rPr>
              <a:t>U0</a:t>
            </a:r>
            <a:r>
              <a:rPr lang="en-US" altLang="zh-CN" sz="1600" dirty="0"/>
              <a:t> </a:t>
            </a:r>
            <a:r>
              <a:rPr lang="en-US" altLang="zh-CN" sz="1600" dirty="0">
                <a:solidFill>
                  <a:srgbClr val="FF0000"/>
                </a:solidFill>
              </a:rPr>
              <a:t>V5</a:t>
            </a:r>
            <a:r>
              <a:rPr lang="en-US" altLang="zh-CN" sz="1600" dirty="0"/>
              <a:t>] [Y6 </a:t>
            </a:r>
            <a:r>
              <a:rPr lang="en-US" altLang="zh-CN" sz="1600" dirty="0">
                <a:solidFill>
                  <a:srgbClr val="00B050"/>
                </a:solidFill>
              </a:rPr>
              <a:t>U0 </a:t>
            </a:r>
            <a:r>
              <a:rPr lang="en-US" altLang="zh-CN" sz="1600" dirty="0">
                <a:solidFill>
                  <a:srgbClr val="FF0000"/>
                </a:solidFill>
              </a:rPr>
              <a:t>V5</a:t>
            </a:r>
            <a:r>
              <a:rPr lang="en-US" altLang="zh-CN" sz="1600" dirty="0"/>
              <a:t>] [</a:t>
            </a:r>
            <a:r>
              <a:rPr lang="en-US" altLang="zh-CN" sz="1600" dirty="0" smtClean="0"/>
              <a:t>Y7 </a:t>
            </a:r>
            <a:r>
              <a:rPr lang="en-US" altLang="zh-CN" sz="1600" dirty="0" smtClean="0">
                <a:solidFill>
                  <a:srgbClr val="00B050"/>
                </a:solidFill>
              </a:rPr>
              <a:t>U2</a:t>
            </a:r>
            <a:r>
              <a:rPr lang="en-US" altLang="zh-CN" sz="1600" dirty="0" smtClean="0"/>
              <a:t> </a:t>
            </a:r>
            <a:r>
              <a:rPr lang="en-US" altLang="zh-CN" sz="1600" dirty="0">
                <a:solidFill>
                  <a:srgbClr val="FF0000"/>
                </a:solidFill>
              </a:rPr>
              <a:t>V7</a:t>
            </a:r>
            <a:r>
              <a:rPr lang="en-US" altLang="zh-CN" sz="1600" dirty="0"/>
              <a:t>] [Y8 </a:t>
            </a:r>
            <a:r>
              <a:rPr lang="en-US" altLang="zh-CN" sz="1600" dirty="0">
                <a:solidFill>
                  <a:srgbClr val="00B050"/>
                </a:solidFill>
              </a:rPr>
              <a:t>U2</a:t>
            </a:r>
            <a:r>
              <a:rPr lang="en-US" altLang="zh-CN" sz="1600" dirty="0"/>
              <a:t> </a:t>
            </a:r>
            <a:r>
              <a:rPr lang="en-US" altLang="zh-CN" sz="1600" dirty="0">
                <a:solidFill>
                  <a:srgbClr val="FF0000"/>
                </a:solidFill>
              </a:rPr>
              <a:t>V7</a:t>
            </a:r>
            <a:r>
              <a:rPr lang="en-US" altLang="zh-CN" sz="1600" dirty="0" smtClean="0"/>
              <a:t>]</a:t>
            </a:r>
          </a:p>
          <a:p>
            <a:r>
              <a:rPr lang="zh-CN" altLang="en-US" sz="1000" dirty="0"/>
              <a:t>对应</a:t>
            </a:r>
            <a:r>
              <a:rPr lang="en-US" altLang="zh-CN" sz="1000" dirty="0" err="1"/>
              <a:t>AVPicture</a:t>
            </a:r>
            <a:r>
              <a:rPr lang="zh-CN" altLang="en-US" sz="1000" dirty="0"/>
              <a:t>里面有</a:t>
            </a:r>
            <a:r>
              <a:rPr lang="en-US" altLang="zh-CN" sz="1000" dirty="0"/>
              <a:t>data[4]</a:t>
            </a:r>
            <a:r>
              <a:rPr lang="zh-CN" altLang="en-US" sz="1000" dirty="0"/>
              <a:t>和</a:t>
            </a:r>
            <a:r>
              <a:rPr lang="en-US" altLang="zh-CN" sz="1000" dirty="0" err="1"/>
              <a:t>linesize</a:t>
            </a:r>
            <a:r>
              <a:rPr lang="en-US" altLang="zh-CN" sz="1000" dirty="0"/>
              <a:t>[4]</a:t>
            </a:r>
            <a:r>
              <a:rPr lang="zh-CN" altLang="en-US" sz="1000" dirty="0"/>
              <a:t>其中</a:t>
            </a:r>
            <a:r>
              <a:rPr lang="en-US" altLang="zh-CN" sz="1000" dirty="0"/>
              <a:t>data</a:t>
            </a:r>
            <a:r>
              <a:rPr lang="zh-CN" altLang="en-US" sz="1000" dirty="0"/>
              <a:t>是一个指向指针的指针（二级、二维指针），也就是指向视频数据缓冲区的首地址，而</a:t>
            </a:r>
            <a:r>
              <a:rPr lang="en-US" altLang="zh-CN" sz="1000" dirty="0"/>
              <a:t>data[0]~data[3]</a:t>
            </a:r>
            <a:r>
              <a:rPr lang="zh-CN" altLang="en-US" sz="1000" dirty="0"/>
              <a:t>是一级指针，可以用如下的图来表示：</a:t>
            </a:r>
            <a:br>
              <a:rPr lang="zh-CN" altLang="en-US" sz="1000" dirty="0"/>
            </a:br>
            <a:r>
              <a:rPr lang="zh-CN" altLang="en-US" sz="1000" dirty="0"/>
              <a:t>    </a:t>
            </a:r>
            <a:r>
              <a:rPr lang="en-US" altLang="zh-CN" sz="1000" dirty="0"/>
              <a:t>data --&gt;</a:t>
            </a:r>
            <a:r>
              <a:rPr lang="en-US" altLang="zh-CN" sz="1000" dirty="0" err="1"/>
              <a:t>xxxxxxxxxxxxxxxxxxxxxxxxxxxxxxxxxxxxxxxxxxxxx</a:t>
            </a:r>
            <a:r>
              <a:rPr lang="en-US" altLang="zh-CN" sz="1000" dirty="0"/>
              <a:t/>
            </a:r>
            <a:br>
              <a:rPr lang="en-US" altLang="zh-CN" sz="1000" dirty="0"/>
            </a:br>
            <a:r>
              <a:rPr lang="en-US" altLang="zh-CN" sz="1000" dirty="0"/>
              <a:t>    ^                ^              ^</a:t>
            </a:r>
            <a:br>
              <a:rPr lang="en-US" altLang="zh-CN" sz="1000" dirty="0"/>
            </a:br>
            <a:r>
              <a:rPr lang="en-US" altLang="zh-CN" sz="1000" dirty="0"/>
              <a:t>    |                |              |</a:t>
            </a:r>
            <a:br>
              <a:rPr lang="en-US" altLang="zh-CN" sz="1000" dirty="0"/>
            </a:br>
            <a:r>
              <a:rPr lang="en-US" altLang="zh-CN" sz="1000" dirty="0"/>
              <a:t>    data[0]      data[1]         data[2]</a:t>
            </a:r>
            <a:br>
              <a:rPr lang="en-US" altLang="zh-CN" sz="1000" dirty="0"/>
            </a:br>
            <a:r>
              <a:rPr lang="en-US" altLang="zh-CN" sz="1000" dirty="0"/>
              <a:t>    </a:t>
            </a:r>
            <a:r>
              <a:rPr lang="zh-CN" altLang="en-US" sz="1000" dirty="0"/>
              <a:t>比如说，当</a:t>
            </a:r>
            <a:r>
              <a:rPr lang="en-US" altLang="zh-CN" sz="1000" dirty="0" err="1"/>
              <a:t>pix_fmt</a:t>
            </a:r>
            <a:r>
              <a:rPr lang="en-US" altLang="zh-CN" sz="1000" dirty="0"/>
              <a:t>=PIX_FMT_YUV420P</a:t>
            </a:r>
            <a:r>
              <a:rPr lang="zh-CN" altLang="en-US" sz="1000" dirty="0"/>
              <a:t>时，</a:t>
            </a:r>
            <a:r>
              <a:rPr lang="en-US" altLang="zh-CN" sz="1000" dirty="0"/>
              <a:t>data</a:t>
            </a:r>
            <a:r>
              <a:rPr lang="zh-CN" altLang="en-US" sz="1000" dirty="0"/>
              <a:t>中的数据是按照</a:t>
            </a:r>
            <a:r>
              <a:rPr lang="en-US" altLang="zh-CN" sz="1000" dirty="0"/>
              <a:t>YUV</a:t>
            </a:r>
            <a:r>
              <a:rPr lang="zh-CN" altLang="en-US" sz="1000" dirty="0"/>
              <a:t>的格式存储的，也就是：</a:t>
            </a:r>
            <a:br>
              <a:rPr lang="zh-CN" altLang="en-US" sz="1000" dirty="0"/>
            </a:br>
            <a:r>
              <a:rPr lang="zh-CN" altLang="en-US" sz="1000" dirty="0"/>
              <a:t>    </a:t>
            </a:r>
            <a:r>
              <a:rPr lang="en-US" altLang="zh-CN" sz="1000" dirty="0"/>
              <a:t>data --&gt;YYYYYYYYYYYYYYUUUUUUUUUUUUUVVVVVVVVVVVV</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data[0</a:t>
            </a:r>
            <a:r>
              <a:rPr lang="en-US" altLang="zh-CN" sz="1000" dirty="0"/>
              <a:t>]    </a:t>
            </a:r>
            <a:r>
              <a:rPr lang="en-US" altLang="zh-CN" sz="1000" dirty="0" smtClean="0"/>
              <a:t>              data[1</a:t>
            </a:r>
            <a:r>
              <a:rPr lang="en-US" altLang="zh-CN" sz="1000" dirty="0"/>
              <a:t>]      </a:t>
            </a:r>
            <a:r>
              <a:rPr lang="en-US" altLang="zh-CN" sz="1000" dirty="0" smtClean="0"/>
              <a:t>            data[2</a:t>
            </a:r>
            <a:r>
              <a:rPr lang="en-US" altLang="zh-CN" sz="1000" dirty="0"/>
              <a:t>]</a:t>
            </a:r>
            <a:endParaRPr lang="zh-CN" altLang="en-US" sz="1000" dirty="0" smtClean="0"/>
          </a:p>
          <a:p>
            <a:endParaRPr lang="zh-CN" altLang="en-US" sz="1600" dirty="0"/>
          </a:p>
        </p:txBody>
      </p:sp>
    </p:spTree>
    <p:extLst>
      <p:ext uri="{BB962C8B-B14F-4D97-AF65-F5344CB8AC3E}">
        <p14:creationId xmlns:p14="http://schemas.microsoft.com/office/powerpoint/2010/main" val="3576062135"/>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24</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3)</a:t>
            </a:r>
            <a:endParaRPr lang="zh-CN" altLang="en-US" sz="2800" dirty="0">
              <a:solidFill>
                <a:srgbClr val="FF0000"/>
              </a:solidFill>
            </a:endParaRPr>
          </a:p>
        </p:txBody>
      </p:sp>
      <p:sp>
        <p:nvSpPr>
          <p:cNvPr id="8" name="矩形 7"/>
          <p:cNvSpPr/>
          <p:nvPr/>
        </p:nvSpPr>
        <p:spPr>
          <a:xfrm>
            <a:off x="832322" y="1690812"/>
            <a:ext cx="7344816" cy="3970318"/>
          </a:xfrm>
          <a:prstGeom prst="rect">
            <a:avLst/>
          </a:prstGeom>
        </p:spPr>
        <p:txBody>
          <a:bodyPr wrap="square">
            <a:spAutoFit/>
          </a:bodyPr>
          <a:lstStyle/>
          <a:p>
            <a:r>
              <a:rPr lang="en-US" altLang="zh-CN" dirty="0" smtClean="0"/>
              <a:t>YUY2</a:t>
            </a:r>
            <a:r>
              <a:rPr lang="zh-CN" altLang="en-US" dirty="0"/>
              <a:t>（和</a:t>
            </a:r>
            <a:r>
              <a:rPr lang="en-US" altLang="zh-CN" dirty="0"/>
              <a:t>YUYV</a:t>
            </a:r>
            <a:r>
              <a:rPr lang="zh-CN" altLang="en-US" dirty="0"/>
              <a:t>）格式为每个像素保留</a:t>
            </a:r>
            <a:r>
              <a:rPr lang="en-US" altLang="zh-CN" dirty="0"/>
              <a:t>Y</a:t>
            </a:r>
            <a:r>
              <a:rPr lang="zh-CN" altLang="en-US" dirty="0"/>
              <a:t>分量，而</a:t>
            </a:r>
            <a:r>
              <a:rPr lang="en-US" altLang="zh-CN" dirty="0"/>
              <a:t>UV</a:t>
            </a:r>
            <a:r>
              <a:rPr lang="zh-CN" altLang="en-US" dirty="0"/>
              <a:t>分量在</a:t>
            </a:r>
            <a:r>
              <a:rPr lang="zh-CN" altLang="en-US" dirty="0">
                <a:solidFill>
                  <a:srgbClr val="FF0000"/>
                </a:solidFill>
              </a:rPr>
              <a:t>水平</a:t>
            </a:r>
            <a:r>
              <a:rPr lang="zh-CN" altLang="en-US" dirty="0"/>
              <a:t>方向上每两个像素采样一次。一个宏像素为</a:t>
            </a:r>
            <a:r>
              <a:rPr lang="en-US" altLang="zh-CN" dirty="0"/>
              <a:t>4</a:t>
            </a:r>
            <a:r>
              <a:rPr lang="zh-CN" altLang="en-US" dirty="0"/>
              <a:t>个字节，实际表示</a:t>
            </a:r>
            <a:r>
              <a:rPr lang="en-US" altLang="zh-CN" dirty="0"/>
              <a:t>2</a:t>
            </a:r>
            <a:r>
              <a:rPr lang="zh-CN" altLang="en-US" dirty="0"/>
              <a:t>个像</a:t>
            </a:r>
          </a:p>
          <a:p>
            <a:r>
              <a:rPr lang="zh-CN" altLang="en-US" dirty="0"/>
              <a:t>素。（</a:t>
            </a:r>
            <a:r>
              <a:rPr lang="en-US" altLang="zh-CN" dirty="0"/>
              <a:t>4:2:2</a:t>
            </a:r>
            <a:r>
              <a:rPr lang="zh-CN" altLang="en-US" dirty="0"/>
              <a:t>的意思为一个宏像素中有</a:t>
            </a:r>
            <a:r>
              <a:rPr lang="en-US" altLang="zh-CN" dirty="0"/>
              <a:t>4</a:t>
            </a:r>
            <a:r>
              <a:rPr lang="zh-CN" altLang="en-US" dirty="0"/>
              <a:t>个</a:t>
            </a:r>
            <a:r>
              <a:rPr lang="en-US" altLang="zh-CN" dirty="0"/>
              <a:t>Y</a:t>
            </a:r>
            <a:r>
              <a:rPr lang="zh-CN" altLang="en-US" dirty="0"/>
              <a:t>分量、</a:t>
            </a:r>
            <a:r>
              <a:rPr lang="en-US" altLang="zh-CN" dirty="0"/>
              <a:t>2</a:t>
            </a:r>
            <a:r>
              <a:rPr lang="zh-CN" altLang="en-US" dirty="0"/>
              <a:t>个</a:t>
            </a:r>
            <a:r>
              <a:rPr lang="en-US" altLang="zh-CN" dirty="0"/>
              <a:t>U</a:t>
            </a:r>
            <a:r>
              <a:rPr lang="zh-CN" altLang="en-US" dirty="0"/>
              <a:t>分量和</a:t>
            </a:r>
            <a:r>
              <a:rPr lang="en-US" altLang="zh-CN" dirty="0"/>
              <a:t>2</a:t>
            </a:r>
            <a:r>
              <a:rPr lang="zh-CN" altLang="en-US" dirty="0"/>
              <a:t>个</a:t>
            </a:r>
            <a:r>
              <a:rPr lang="en-US" altLang="zh-CN" dirty="0"/>
              <a:t>V</a:t>
            </a:r>
            <a:r>
              <a:rPr lang="zh-CN" altLang="en-US" dirty="0"/>
              <a:t>分量。）图像数据中</a:t>
            </a:r>
            <a:r>
              <a:rPr lang="en-US" altLang="zh-CN" dirty="0"/>
              <a:t>YUV</a:t>
            </a:r>
            <a:r>
              <a:rPr lang="zh-CN" altLang="en-US" dirty="0"/>
              <a:t>分量排列顺序如下：</a:t>
            </a:r>
            <a:br>
              <a:rPr lang="zh-CN" altLang="en-US" dirty="0"/>
            </a:br>
            <a:r>
              <a:rPr lang="en-US" altLang="zh-CN" dirty="0">
                <a:solidFill>
                  <a:srgbClr val="FF0000"/>
                </a:solidFill>
              </a:rPr>
              <a:t>Y0</a:t>
            </a:r>
            <a:r>
              <a:rPr lang="en-US" altLang="zh-CN" dirty="0"/>
              <a:t> U0 </a:t>
            </a:r>
            <a:r>
              <a:rPr lang="en-US" altLang="zh-CN" dirty="0">
                <a:solidFill>
                  <a:srgbClr val="FF0000"/>
                </a:solidFill>
              </a:rPr>
              <a:t>Y1</a:t>
            </a:r>
            <a:r>
              <a:rPr lang="en-US" altLang="zh-CN" dirty="0"/>
              <a:t> V0    </a:t>
            </a:r>
            <a:r>
              <a:rPr lang="en-US" altLang="zh-CN" dirty="0">
                <a:solidFill>
                  <a:srgbClr val="FF0000"/>
                </a:solidFill>
              </a:rPr>
              <a:t>Y2</a:t>
            </a:r>
            <a:r>
              <a:rPr lang="en-US" altLang="zh-CN" dirty="0"/>
              <a:t> U2 </a:t>
            </a:r>
            <a:r>
              <a:rPr lang="en-US" altLang="zh-CN" dirty="0">
                <a:solidFill>
                  <a:srgbClr val="FF0000"/>
                </a:solidFill>
              </a:rPr>
              <a:t>Y3</a:t>
            </a:r>
            <a:r>
              <a:rPr lang="en-US" altLang="zh-CN" dirty="0"/>
              <a:t> V2 </a:t>
            </a:r>
            <a:r>
              <a:rPr lang="en-US" altLang="zh-CN" dirty="0" smtClean="0"/>
              <a:t>…</a:t>
            </a:r>
          </a:p>
          <a:p>
            <a:endParaRPr lang="en-US" altLang="zh-CN" dirty="0"/>
          </a:p>
          <a:p>
            <a:r>
              <a:rPr lang="en-US" altLang="zh-CN" dirty="0" smtClean="0"/>
              <a:t>YVYU</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solidFill>
                  <a:srgbClr val="FF0000"/>
                </a:solidFill>
              </a:rPr>
              <a:t>Y0</a:t>
            </a:r>
            <a:r>
              <a:rPr lang="en-US" altLang="zh-CN" dirty="0"/>
              <a:t> V0 </a:t>
            </a:r>
            <a:r>
              <a:rPr lang="en-US" altLang="zh-CN" dirty="0">
                <a:solidFill>
                  <a:srgbClr val="FF0000"/>
                </a:solidFill>
              </a:rPr>
              <a:t>Y1</a:t>
            </a:r>
            <a:r>
              <a:rPr lang="en-US" altLang="zh-CN" dirty="0"/>
              <a:t> U0    </a:t>
            </a:r>
            <a:r>
              <a:rPr lang="en-US" altLang="zh-CN" dirty="0">
                <a:solidFill>
                  <a:srgbClr val="FF0000"/>
                </a:solidFill>
              </a:rPr>
              <a:t>Y2 </a:t>
            </a:r>
            <a:r>
              <a:rPr lang="en-US" altLang="zh-CN" dirty="0"/>
              <a:t>V2 </a:t>
            </a:r>
            <a:r>
              <a:rPr lang="en-US" altLang="zh-CN" dirty="0">
                <a:solidFill>
                  <a:srgbClr val="FF0000"/>
                </a:solidFill>
              </a:rPr>
              <a:t>Y3</a:t>
            </a:r>
            <a:r>
              <a:rPr lang="en-US" altLang="zh-CN" dirty="0"/>
              <a:t> U2 </a:t>
            </a:r>
            <a:r>
              <a:rPr lang="en-US" altLang="zh-CN" dirty="0" smtClean="0"/>
              <a:t>…</a:t>
            </a:r>
            <a:endParaRPr lang="en-US" altLang="zh-CN" dirty="0"/>
          </a:p>
          <a:p>
            <a:endParaRPr lang="en-US" altLang="zh-CN" dirty="0" smtClean="0"/>
          </a:p>
          <a:p>
            <a:r>
              <a:rPr lang="en-US" altLang="zh-CN" dirty="0" smtClean="0"/>
              <a:t>UYVY</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t>U0 </a:t>
            </a:r>
            <a:r>
              <a:rPr lang="en-US" altLang="zh-CN" dirty="0">
                <a:solidFill>
                  <a:srgbClr val="FF0000"/>
                </a:solidFill>
              </a:rPr>
              <a:t>Y0</a:t>
            </a:r>
            <a:r>
              <a:rPr lang="en-US" altLang="zh-CN" dirty="0"/>
              <a:t> V0 </a:t>
            </a:r>
            <a:r>
              <a:rPr lang="en-US" altLang="zh-CN" dirty="0">
                <a:solidFill>
                  <a:srgbClr val="FF0000"/>
                </a:solidFill>
              </a:rPr>
              <a:t>Y1</a:t>
            </a:r>
            <a:r>
              <a:rPr lang="en-US" altLang="zh-CN" dirty="0"/>
              <a:t>    U2 </a:t>
            </a:r>
            <a:r>
              <a:rPr lang="en-US" altLang="zh-CN" dirty="0">
                <a:solidFill>
                  <a:srgbClr val="FF0000"/>
                </a:solidFill>
              </a:rPr>
              <a:t>Y2</a:t>
            </a:r>
            <a:r>
              <a:rPr lang="en-US" altLang="zh-CN" dirty="0"/>
              <a:t> V2 </a:t>
            </a:r>
            <a:r>
              <a:rPr lang="en-US" altLang="zh-CN" dirty="0">
                <a:solidFill>
                  <a:srgbClr val="FF0000"/>
                </a:solidFill>
              </a:rPr>
              <a:t>Y3</a:t>
            </a:r>
            <a:r>
              <a:rPr lang="en-US" altLang="zh-CN" dirty="0"/>
              <a:t> </a:t>
            </a:r>
            <a:r>
              <a:rPr lang="en-US" altLang="zh-CN" dirty="0" smtClean="0"/>
              <a:t>…</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841359524"/>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25</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4)</a:t>
            </a:r>
            <a:endParaRPr lang="zh-CN" altLang="en-US" sz="2800" dirty="0">
              <a:solidFill>
                <a:srgbClr val="FF0000"/>
              </a:solidFill>
            </a:endParaRPr>
          </a:p>
        </p:txBody>
      </p:sp>
      <p:pic>
        <p:nvPicPr>
          <p:cNvPr id="9" name="Picture 3" descr="E:\20140313124627-1663079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82" y="1844824"/>
            <a:ext cx="7253211" cy="41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721"/>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26</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5</a:t>
            </a:r>
            <a:r>
              <a:rPr lang="en-US" altLang="zh-CN" sz="2800" dirty="0" smtClean="0">
                <a:solidFill>
                  <a:srgbClr val="FF0000"/>
                </a:solidFill>
              </a:rPr>
              <a:t>)</a:t>
            </a:r>
            <a:endParaRPr lang="zh-CN" altLang="en-US" sz="2800" dirty="0">
              <a:solidFill>
                <a:srgbClr val="FF0000"/>
              </a:solidFill>
            </a:endParaRPr>
          </a:p>
        </p:txBody>
      </p:sp>
      <p:pic>
        <p:nvPicPr>
          <p:cNvPr id="2050" name="Picture 2" descr="E:\YU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04141"/>
            <a:ext cx="7344816" cy="20653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99592" y="1772816"/>
            <a:ext cx="7200800" cy="2031325"/>
          </a:xfrm>
          <a:prstGeom prst="rect">
            <a:avLst/>
          </a:prstGeom>
        </p:spPr>
        <p:txBody>
          <a:bodyPr wrap="square">
            <a:spAutoFit/>
          </a:bodyPr>
          <a:lstStyle/>
          <a:p>
            <a:r>
              <a:rPr lang="en-US" altLang="zh-CN" dirty="0"/>
              <a:t>YUV411</a:t>
            </a:r>
            <a:r>
              <a:rPr lang="zh-CN" altLang="en-US" dirty="0"/>
              <a:t>、</a:t>
            </a:r>
            <a:r>
              <a:rPr lang="en-US" altLang="zh-CN" dirty="0"/>
              <a:t>YUV420</a:t>
            </a:r>
            <a:r>
              <a:rPr lang="zh-CN" altLang="en-US" dirty="0"/>
              <a:t>格式多见于</a:t>
            </a:r>
            <a:r>
              <a:rPr lang="en-US" altLang="zh-CN" dirty="0"/>
              <a:t>DV</a:t>
            </a:r>
            <a:r>
              <a:rPr lang="zh-CN" altLang="en-US" dirty="0"/>
              <a:t>数据中，前者用于</a:t>
            </a:r>
            <a:r>
              <a:rPr lang="en-US" altLang="zh-CN" dirty="0"/>
              <a:t>NTSC</a:t>
            </a:r>
            <a:r>
              <a:rPr lang="zh-CN" altLang="en-US" dirty="0"/>
              <a:t>制，后者用于</a:t>
            </a:r>
            <a:r>
              <a:rPr lang="en-US" altLang="zh-CN" dirty="0"/>
              <a:t>PAL</a:t>
            </a:r>
            <a:r>
              <a:rPr lang="zh-CN" altLang="en-US" dirty="0"/>
              <a:t>制。</a:t>
            </a:r>
            <a:r>
              <a:rPr lang="en-US" altLang="zh-CN" dirty="0"/>
              <a:t>YUV411</a:t>
            </a:r>
            <a:r>
              <a:rPr lang="zh-CN" altLang="en-US" dirty="0"/>
              <a:t>为每个像素都提取</a:t>
            </a:r>
            <a:r>
              <a:rPr lang="en-US" altLang="zh-CN" dirty="0"/>
              <a:t>Y</a:t>
            </a:r>
            <a:r>
              <a:rPr lang="zh-CN" altLang="en-US" dirty="0"/>
              <a:t>分量，而</a:t>
            </a:r>
            <a:r>
              <a:rPr lang="en-US" altLang="zh-CN" dirty="0"/>
              <a:t>UV</a:t>
            </a:r>
            <a:r>
              <a:rPr lang="zh-CN" altLang="en-US" dirty="0"/>
              <a:t>分量在</a:t>
            </a:r>
            <a:r>
              <a:rPr lang="zh-CN" altLang="en-US" dirty="0" smtClean="0">
                <a:solidFill>
                  <a:srgbClr val="FF0000"/>
                </a:solidFill>
              </a:rPr>
              <a:t>水平</a:t>
            </a:r>
            <a:r>
              <a:rPr lang="zh-CN" altLang="en-US" dirty="0" smtClean="0"/>
              <a:t>方向上</a:t>
            </a:r>
            <a:r>
              <a:rPr lang="zh-CN" altLang="en-US" dirty="0"/>
              <a:t>每</a:t>
            </a:r>
            <a:r>
              <a:rPr lang="en-US" altLang="zh-CN" dirty="0"/>
              <a:t>4</a:t>
            </a:r>
            <a:r>
              <a:rPr lang="zh-CN" altLang="en-US" dirty="0"/>
              <a:t>个像素采样一次</a:t>
            </a:r>
            <a:r>
              <a:rPr lang="zh-CN" altLang="en-US" dirty="0" smtClean="0"/>
              <a:t>。</a:t>
            </a:r>
            <a:endParaRPr lang="en-US" altLang="zh-CN" dirty="0" smtClean="0"/>
          </a:p>
          <a:p>
            <a:endParaRPr lang="en-US" altLang="zh-CN" dirty="0" smtClean="0"/>
          </a:p>
          <a:p>
            <a:r>
              <a:rPr lang="en-US" altLang="zh-CN" dirty="0" smtClean="0"/>
              <a:t>YUV420</a:t>
            </a:r>
            <a:r>
              <a:rPr lang="zh-CN" altLang="en-US" dirty="0"/>
              <a:t>并非</a:t>
            </a:r>
            <a:r>
              <a:rPr lang="en-US" altLang="zh-CN" dirty="0"/>
              <a:t>V</a:t>
            </a:r>
            <a:r>
              <a:rPr lang="zh-CN" altLang="en-US" dirty="0"/>
              <a:t>分量采样为</a:t>
            </a:r>
            <a:r>
              <a:rPr lang="en-US" altLang="zh-CN" dirty="0"/>
              <a:t>0</a:t>
            </a:r>
            <a:r>
              <a:rPr lang="zh-CN" altLang="en-US" dirty="0"/>
              <a:t>，而是跟</a:t>
            </a:r>
            <a:r>
              <a:rPr lang="en-US" altLang="zh-CN" dirty="0"/>
              <a:t>YUV411</a:t>
            </a:r>
            <a:r>
              <a:rPr lang="zh-CN" altLang="en-US" dirty="0"/>
              <a:t>相比，在水平方向上提高一倍色差采样频率，在</a:t>
            </a:r>
            <a:r>
              <a:rPr lang="zh-CN" altLang="en-US" dirty="0">
                <a:solidFill>
                  <a:srgbClr val="FF0000"/>
                </a:solidFill>
              </a:rPr>
              <a:t>垂直</a:t>
            </a:r>
            <a:r>
              <a:rPr lang="zh-CN" altLang="en-US" dirty="0"/>
              <a:t>方向上以</a:t>
            </a:r>
            <a:r>
              <a:rPr lang="en-US" altLang="zh-CN" dirty="0"/>
              <a:t>U/V</a:t>
            </a:r>
            <a:r>
              <a:rPr lang="zh-CN" altLang="en-US" dirty="0"/>
              <a:t>间</a:t>
            </a:r>
          </a:p>
          <a:p>
            <a:r>
              <a:rPr lang="zh-CN" altLang="en-US" dirty="0"/>
              <a:t>隔的方式减小一半色差采样</a:t>
            </a:r>
          </a:p>
        </p:txBody>
      </p:sp>
    </p:spTree>
    <p:extLst>
      <p:ext uri="{BB962C8B-B14F-4D97-AF65-F5344CB8AC3E}">
        <p14:creationId xmlns:p14="http://schemas.microsoft.com/office/powerpoint/2010/main" val="85893360"/>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27</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6</a:t>
            </a:r>
            <a:r>
              <a:rPr lang="en-US" altLang="zh-CN" sz="2800" dirty="0" smtClean="0">
                <a:solidFill>
                  <a:srgbClr val="FF0000"/>
                </a:solidFill>
              </a:rPr>
              <a:t>)</a:t>
            </a:r>
            <a:endParaRPr lang="zh-CN" altLang="en-US" sz="2800" dirty="0">
              <a:solidFill>
                <a:srgbClr val="FF0000"/>
              </a:solidFill>
            </a:endParaRPr>
          </a:p>
        </p:txBody>
      </p:sp>
      <p:pic>
        <p:nvPicPr>
          <p:cNvPr id="5122" name="Picture 2" descr="E:\2012072908323878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04864"/>
            <a:ext cx="6912767" cy="175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956109"/>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28</a:t>
            </a:fld>
            <a:endParaRPr lang="en-US"/>
          </a:p>
        </p:txBody>
      </p:sp>
      <p:sp>
        <p:nvSpPr>
          <p:cNvPr id="7" name="标题 1"/>
          <p:cNvSpPr txBox="1">
            <a:spLocks/>
          </p:cNvSpPr>
          <p:nvPr/>
        </p:nvSpPr>
        <p:spPr>
          <a:xfrm>
            <a:off x="1835696" y="1556792"/>
            <a:ext cx="5688632" cy="2952328"/>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a:t>
            </a:r>
            <a:r>
              <a:rPr lang="en-US" altLang="zh-CN" sz="9600" dirty="0" smtClean="0">
                <a:solidFill>
                  <a:srgbClr val="FF0000"/>
                </a:solidFill>
              </a:rPr>
              <a:t>Question: </a:t>
            </a:r>
          </a:p>
          <a:p>
            <a:r>
              <a:rPr lang="en-US" altLang="zh-CN" sz="9600" dirty="0" smtClean="0">
                <a:solidFill>
                  <a:srgbClr val="FF0000"/>
                </a:solidFill>
              </a:rPr>
              <a:t>If picture </a:t>
            </a:r>
            <a:r>
              <a:rPr lang="en-US" altLang="zh-CN" sz="9600" dirty="0">
                <a:solidFill>
                  <a:srgbClr val="FF0000"/>
                </a:solidFill>
              </a:rPr>
              <a:t>w</a:t>
            </a:r>
            <a:r>
              <a:rPr lang="en-US" altLang="zh-CN" sz="9600" dirty="0" smtClean="0">
                <a:solidFill>
                  <a:srgbClr val="FF0000"/>
                </a:solidFill>
              </a:rPr>
              <a:t>idth </a:t>
            </a:r>
            <a:r>
              <a:rPr lang="en-US" altLang="zh-CN" sz="9600" dirty="0" smtClean="0">
                <a:solidFill>
                  <a:srgbClr val="FF0000"/>
                </a:solidFill>
              </a:rPr>
              <a:t>is 320 and </a:t>
            </a:r>
            <a:endParaRPr lang="en-US" altLang="zh-CN" sz="9600" dirty="0" smtClean="0">
              <a:solidFill>
                <a:srgbClr val="FF0000"/>
              </a:solidFill>
            </a:endParaRPr>
          </a:p>
          <a:p>
            <a:r>
              <a:rPr lang="en-US" altLang="zh-CN" sz="9600" dirty="0" smtClean="0">
                <a:solidFill>
                  <a:srgbClr val="FF0000"/>
                </a:solidFill>
              </a:rPr>
              <a:t>height </a:t>
            </a:r>
            <a:r>
              <a:rPr lang="en-US" altLang="zh-CN" sz="9600" dirty="0" smtClean="0">
                <a:solidFill>
                  <a:srgbClr val="FF0000"/>
                </a:solidFill>
              </a:rPr>
              <a:t>is 240</a:t>
            </a:r>
          </a:p>
          <a:p>
            <a:endParaRPr lang="en-US" altLang="zh-CN" sz="9600" dirty="0" smtClean="0">
              <a:solidFill>
                <a:srgbClr val="FF0000"/>
              </a:solidFill>
            </a:endParaRPr>
          </a:p>
          <a:p>
            <a:r>
              <a:rPr lang="en-US" altLang="zh-CN" sz="9600" dirty="0" smtClean="0">
                <a:solidFill>
                  <a:srgbClr val="FF0000"/>
                </a:solidFill>
              </a:rPr>
              <a:t>1 one RGB24 frame’s size in byte?</a:t>
            </a:r>
          </a:p>
          <a:p>
            <a:endParaRPr lang="en-US" altLang="zh-CN" sz="9600" dirty="0" smtClean="0">
              <a:solidFill>
                <a:srgbClr val="FF0000"/>
              </a:solidFill>
            </a:endParaRPr>
          </a:p>
          <a:p>
            <a:r>
              <a:rPr lang="en-US" altLang="zh-CN" sz="9600" dirty="0" smtClean="0">
                <a:solidFill>
                  <a:srgbClr val="FF0000"/>
                </a:solidFill>
              </a:rPr>
              <a:t>2 one YUY2 frame’s size?</a:t>
            </a:r>
          </a:p>
          <a:p>
            <a:endParaRPr lang="en-US" altLang="zh-CN" sz="9600" dirty="0">
              <a:solidFill>
                <a:srgbClr val="FF0000"/>
              </a:solidFill>
            </a:endParaRPr>
          </a:p>
          <a:p>
            <a:r>
              <a:rPr lang="en-US" altLang="zh-CN" sz="9600" dirty="0" smtClean="0">
                <a:solidFill>
                  <a:srgbClr val="FF0000"/>
                </a:solidFill>
              </a:rPr>
              <a:t>3 one YUV420P frame’s size?</a:t>
            </a:r>
          </a:p>
        </p:txBody>
      </p:sp>
      <p:sp>
        <p:nvSpPr>
          <p:cNvPr id="8" name="标题 1"/>
          <p:cNvSpPr txBox="1">
            <a:spLocks/>
          </p:cNvSpPr>
          <p:nvPr/>
        </p:nvSpPr>
        <p:spPr>
          <a:xfrm>
            <a:off x="6876256" y="2428776"/>
            <a:ext cx="1728192" cy="2088232"/>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dirty="0" smtClean="0">
                <a:solidFill>
                  <a:srgbClr val="00B050"/>
                </a:solidFill>
              </a:rPr>
              <a:t>320x240x3</a:t>
            </a:r>
          </a:p>
          <a:p>
            <a:endParaRPr lang="en-US" altLang="zh-CN" sz="2000" dirty="0" smtClean="0">
              <a:solidFill>
                <a:srgbClr val="00B050"/>
              </a:solidFill>
            </a:endParaRPr>
          </a:p>
          <a:p>
            <a:r>
              <a:rPr lang="en-US" altLang="zh-CN" sz="2000" dirty="0" smtClean="0">
                <a:solidFill>
                  <a:srgbClr val="00B050"/>
                </a:solidFill>
              </a:rPr>
              <a:t>320x240x2</a:t>
            </a:r>
          </a:p>
          <a:p>
            <a:endParaRPr lang="en-US" altLang="zh-CN" sz="2000" dirty="0" smtClean="0">
              <a:solidFill>
                <a:srgbClr val="00B050"/>
              </a:solidFill>
            </a:endParaRPr>
          </a:p>
          <a:p>
            <a:r>
              <a:rPr lang="en-US" altLang="zh-CN" sz="2000" dirty="0" smtClean="0">
                <a:solidFill>
                  <a:srgbClr val="00B050"/>
                </a:solidFill>
              </a:rPr>
              <a:t>320x240x3/2</a:t>
            </a:r>
          </a:p>
        </p:txBody>
      </p:sp>
    </p:spTree>
    <p:extLst>
      <p:ext uri="{BB962C8B-B14F-4D97-AF65-F5344CB8AC3E}">
        <p14:creationId xmlns:p14="http://schemas.microsoft.com/office/powerpoint/2010/main" val="33357107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Different Chroma picture</a:t>
            </a:r>
            <a:endParaRPr lang="zh-CN" altLang="en-US" sz="2800" dirty="0">
              <a:solidFill>
                <a:srgbClr val="FF0000"/>
              </a:solidFill>
            </a:endParaRPr>
          </a:p>
        </p:txBody>
      </p:sp>
      <p:pic>
        <p:nvPicPr>
          <p:cNvPr id="1026" name="Picture 2" descr="D:\Archive\doc\video\RGB_YUV\ch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82" y="1868116"/>
            <a:ext cx="5561188" cy="33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3741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a:t>
            </a:fld>
            <a:endParaRPr lang="en-US"/>
          </a:p>
        </p:txBody>
      </p:sp>
      <p:sp>
        <p:nvSpPr>
          <p:cNvPr id="7" name="标题 1"/>
          <p:cNvSpPr txBox="1">
            <a:spLocks/>
          </p:cNvSpPr>
          <p:nvPr/>
        </p:nvSpPr>
        <p:spPr>
          <a:xfrm>
            <a:off x="2195736" y="1124744"/>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1026" name="Picture 2" descr="E:\201406151812084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70631"/>
            <a:ext cx="6480720" cy="418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91041"/>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sp>
        <p:nvSpPr>
          <p:cNvPr id="10" name="标题 1"/>
          <p:cNvSpPr txBox="1">
            <a:spLocks/>
          </p:cNvSpPr>
          <p:nvPr/>
        </p:nvSpPr>
        <p:spPr>
          <a:xfrm>
            <a:off x="1043608" y="1847652"/>
            <a:ext cx="5688632"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600" dirty="0" smtClean="0">
                <a:solidFill>
                  <a:srgbClr val="FF0000"/>
                </a:solidFill>
              </a:rPr>
              <a:t>       </a:t>
            </a:r>
            <a:r>
              <a:rPr lang="zh-CN" altLang="en-US" sz="1600" dirty="0" smtClean="0">
                <a:solidFill>
                  <a:schemeClr val="tx2"/>
                </a:solidFill>
              </a:rPr>
              <a:t>声音</a:t>
            </a:r>
            <a:r>
              <a:rPr lang="zh-CN" altLang="en-US" sz="1600" dirty="0">
                <a:solidFill>
                  <a:schemeClr val="tx2"/>
                </a:solidFill>
              </a:rPr>
              <a:t>就是振动。当声音改变了鼓膜上空气的压力时，</a:t>
            </a:r>
            <a:r>
              <a:rPr lang="zh-CN" altLang="en-US" sz="1600" dirty="0" smtClean="0">
                <a:solidFill>
                  <a:schemeClr val="tx2"/>
                </a:solidFill>
              </a:rPr>
              <a:t>我们</a:t>
            </a:r>
            <a:r>
              <a:rPr lang="zh-CN" altLang="en-US" sz="1600" dirty="0">
                <a:solidFill>
                  <a:schemeClr val="tx2"/>
                </a:solidFill>
              </a:rPr>
              <a:t>就感觉到了</a:t>
            </a:r>
            <a:r>
              <a:rPr lang="zh-CN" altLang="en-US" sz="1600" dirty="0" smtClean="0">
                <a:solidFill>
                  <a:schemeClr val="tx2"/>
                </a:solidFill>
              </a:rPr>
              <a:t>声音。</a:t>
            </a:r>
            <a:endParaRPr lang="en-US" altLang="zh-CN" sz="1600" dirty="0" smtClean="0">
              <a:solidFill>
                <a:schemeClr val="tx2"/>
              </a:solidFill>
            </a:endParaRPr>
          </a:p>
          <a:p>
            <a:r>
              <a:rPr lang="zh-CN" altLang="en-US" sz="1600" dirty="0" smtClean="0">
                <a:solidFill>
                  <a:schemeClr val="tx2"/>
                </a:solidFill>
              </a:rPr>
              <a:t>      麦克风</a:t>
            </a:r>
            <a:r>
              <a:rPr lang="zh-CN" altLang="en-US" sz="1600" dirty="0">
                <a:solidFill>
                  <a:schemeClr val="tx2"/>
                </a:solidFill>
              </a:rPr>
              <a:t>以感应这些振动，并且将它们转换为电流。同样，电流再经过放大器和扩音器，就又变成了声音。传统上，声音以模拟方式储存（例如录音磁带和唱片），这些振动储存在磁气脉冲或者轮廓凹槽中。当声音转换为电流时，就可以用随时间振动的波形来表示。振动最自然的形式可以用正弦波表示</a:t>
            </a:r>
            <a:r>
              <a:rPr lang="zh-CN" altLang="en-US" sz="1600" dirty="0" smtClean="0">
                <a:solidFill>
                  <a:schemeClr val="tx2"/>
                </a:solidFill>
              </a:rPr>
              <a:t>。</a:t>
            </a:r>
            <a:endParaRPr lang="en-US" altLang="zh-CN" sz="1600" dirty="0" smtClean="0">
              <a:solidFill>
                <a:schemeClr val="tx2"/>
              </a:solidFill>
            </a:endParaRPr>
          </a:p>
          <a:p>
            <a:r>
              <a:rPr lang="zh-CN" altLang="en-US" sz="1600" dirty="0" smtClean="0">
                <a:solidFill>
                  <a:schemeClr val="tx2"/>
                </a:solidFill>
              </a:rPr>
              <a:t>       正弦波</a:t>
            </a:r>
            <a:r>
              <a:rPr lang="zh-CN" altLang="en-US" sz="1600" dirty="0">
                <a:solidFill>
                  <a:schemeClr val="tx2"/>
                </a:solidFill>
              </a:rPr>
              <a:t>有两个参数－振幅（也就是一个周期中的最大振幅）和频率。我们已知</a:t>
            </a:r>
            <a:r>
              <a:rPr lang="zh-CN" altLang="en-US" sz="1600" dirty="0">
                <a:solidFill>
                  <a:srgbClr val="FF0000"/>
                </a:solidFill>
              </a:rPr>
              <a:t>振幅</a:t>
            </a:r>
            <a:r>
              <a:rPr lang="zh-CN" altLang="en-US" sz="1600" dirty="0">
                <a:solidFill>
                  <a:schemeClr val="tx2"/>
                </a:solidFill>
              </a:rPr>
              <a:t>就是音量，</a:t>
            </a:r>
            <a:r>
              <a:rPr lang="zh-CN" altLang="en-US" sz="1600" dirty="0">
                <a:solidFill>
                  <a:srgbClr val="FF0000"/>
                </a:solidFill>
              </a:rPr>
              <a:t>频率</a:t>
            </a:r>
            <a:r>
              <a:rPr lang="zh-CN" altLang="en-US" sz="1600" dirty="0">
                <a:solidFill>
                  <a:schemeClr val="tx2"/>
                </a:solidFill>
              </a:rPr>
              <a:t>就是音调。一般来说人耳可感受的正弦波的范围是从</a:t>
            </a:r>
            <a:r>
              <a:rPr lang="en-US" altLang="zh-CN" sz="1600" dirty="0">
                <a:solidFill>
                  <a:schemeClr val="tx2"/>
                </a:solidFill>
              </a:rPr>
              <a:t>20Hz</a:t>
            </a:r>
            <a:r>
              <a:rPr lang="zh-CN" altLang="en-US" sz="1600" dirty="0">
                <a:solidFill>
                  <a:schemeClr val="tx2"/>
                </a:solidFill>
              </a:rPr>
              <a:t>（每秒周期）的低频声音到</a:t>
            </a:r>
            <a:r>
              <a:rPr lang="en-US" altLang="zh-CN" sz="1600" dirty="0">
                <a:solidFill>
                  <a:schemeClr val="tx2"/>
                </a:solidFill>
              </a:rPr>
              <a:t>20,000Hz</a:t>
            </a:r>
            <a:r>
              <a:rPr lang="zh-CN" altLang="en-US" sz="1600" dirty="0">
                <a:solidFill>
                  <a:schemeClr val="tx2"/>
                </a:solidFill>
              </a:rPr>
              <a:t>的高频声，但随着年龄的增长，对高频声音的感受能力会逐年退化。</a:t>
            </a:r>
            <a:endParaRPr lang="en-US" altLang="zh-CN" sz="1600" dirty="0" smtClean="0">
              <a:solidFill>
                <a:schemeClr val="tx2"/>
              </a:solidFill>
            </a:endParaRPr>
          </a:p>
        </p:txBody>
      </p:sp>
    </p:spTree>
    <p:extLst>
      <p:ext uri="{BB962C8B-B14F-4D97-AF65-F5344CB8AC3E}">
        <p14:creationId xmlns:p14="http://schemas.microsoft.com/office/powerpoint/2010/main" val="3988175737"/>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6" name="Picture 2" descr="E:\128702343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47652"/>
            <a:ext cx="4536504" cy="2733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719511268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81643"/>
            <a:ext cx="4040882" cy="14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4733"/>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8" name="Picture 4" descr="E:\2010122411361936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4725144" cy="1693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20130812175912-2059574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2806635" cy="2104976"/>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txBox="1">
            <a:spLocks/>
          </p:cNvSpPr>
          <p:nvPr/>
        </p:nvSpPr>
        <p:spPr>
          <a:xfrm>
            <a:off x="4211960" y="4365104"/>
            <a:ext cx="3960440" cy="566936"/>
          </a:xfrm>
          <a:prstGeom prst="rect">
            <a:avLst/>
          </a:prstGeom>
        </p:spPr>
        <p:txBody>
          <a:bodyPr vert="horz" lIns="91440" tIns="45720" rIns="91440" bIns="45720" rtlCol="0" anchor="b">
            <a:normAutofit fontScale="625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脉冲编码调制</a:t>
            </a:r>
            <a:endParaRPr lang="en-US" altLang="zh-CN" sz="1200" dirty="0" smtClean="0">
              <a:solidFill>
                <a:srgbClr val="FF0000"/>
              </a:solidFill>
            </a:endParaRPr>
          </a:p>
          <a:p>
            <a:r>
              <a:rPr lang="en-US" altLang="zh-CN" sz="2800" dirty="0" smtClean="0">
                <a:solidFill>
                  <a:srgbClr val="FF0000"/>
                </a:solidFill>
              </a:rPr>
              <a:t>(</a:t>
            </a:r>
            <a:r>
              <a:rPr lang="en-US" altLang="zh-CN" sz="2800" dirty="0">
                <a:solidFill>
                  <a:srgbClr val="FF0000"/>
                </a:solidFill>
              </a:rPr>
              <a:t>Pulse Code </a:t>
            </a:r>
            <a:r>
              <a:rPr lang="en-US" altLang="zh-CN" sz="2800" dirty="0" smtClean="0">
                <a:solidFill>
                  <a:srgbClr val="FF0000"/>
                </a:solidFill>
              </a:rPr>
              <a:t>Modulation -PCM)</a:t>
            </a:r>
            <a:endParaRPr lang="zh-CN" altLang="en-US" sz="2800" dirty="0">
              <a:solidFill>
                <a:srgbClr val="FF0000"/>
              </a:solidFill>
            </a:endParaRPr>
          </a:p>
        </p:txBody>
      </p:sp>
    </p:spTree>
    <p:extLst>
      <p:ext uri="{BB962C8B-B14F-4D97-AF65-F5344CB8AC3E}">
        <p14:creationId xmlns:p14="http://schemas.microsoft.com/office/powerpoint/2010/main" val="2575432374"/>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33</a:t>
            </a:fld>
            <a:endParaRPr lang="en-US"/>
          </a:p>
        </p:txBody>
      </p:sp>
      <p:sp>
        <p:nvSpPr>
          <p:cNvPr id="7" name="标题 1"/>
          <p:cNvSpPr txBox="1">
            <a:spLocks/>
          </p:cNvSpPr>
          <p:nvPr/>
        </p:nvSpPr>
        <p:spPr>
          <a:xfrm>
            <a:off x="1691680" y="1340768"/>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a:t>
            </a:r>
            <a:endParaRPr lang="zh-CN" altLang="en-US" sz="2400" dirty="0">
              <a:solidFill>
                <a:srgbClr val="FF0000"/>
              </a:solidFill>
            </a:endParaRPr>
          </a:p>
        </p:txBody>
      </p:sp>
      <p:sp>
        <p:nvSpPr>
          <p:cNvPr id="8" name="标题 1"/>
          <p:cNvSpPr txBox="1">
            <a:spLocks/>
          </p:cNvSpPr>
          <p:nvPr/>
        </p:nvSpPr>
        <p:spPr>
          <a:xfrm>
            <a:off x="611560" y="1700808"/>
            <a:ext cx="4185666"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600" dirty="0" smtClean="0">
                <a:solidFill>
                  <a:srgbClr val="FF0000"/>
                </a:solidFill>
              </a:rPr>
              <a:t>channels: 1(mono) 2(stereo) … </a:t>
            </a:r>
          </a:p>
          <a:p>
            <a:pPr marL="342900" indent="-342900">
              <a:lnSpc>
                <a:spcPct val="200000"/>
              </a:lnSpc>
              <a:buFont typeface="+mj-lt"/>
              <a:buAutoNum type="alphaLcPeriod"/>
            </a:pPr>
            <a:r>
              <a:rPr lang="en-US" altLang="zh-CN" sz="1600" dirty="0" err="1" smtClean="0">
                <a:solidFill>
                  <a:srgbClr val="FF0000"/>
                </a:solidFill>
              </a:rPr>
              <a:t>channel_layout</a:t>
            </a:r>
            <a:r>
              <a:rPr lang="en-US" altLang="zh-CN" sz="1600" dirty="0" smtClean="0">
                <a:solidFill>
                  <a:srgbClr val="FF0000"/>
                </a:solidFill>
              </a:rPr>
              <a:t> 2.1 5.1 …</a:t>
            </a:r>
          </a:p>
          <a:p>
            <a:pPr marL="342900" indent="-342900">
              <a:lnSpc>
                <a:spcPct val="200000"/>
              </a:lnSpc>
              <a:buFont typeface="+mj-lt"/>
              <a:buAutoNum type="alphaLcPeriod"/>
            </a:pPr>
            <a:r>
              <a:rPr lang="en-US" altLang="zh-CN" sz="1600" dirty="0">
                <a:solidFill>
                  <a:srgbClr val="FF0000"/>
                </a:solidFill>
              </a:rPr>
              <a:t>s</a:t>
            </a:r>
            <a:r>
              <a:rPr lang="en-US" altLang="zh-CN" sz="1600" dirty="0" smtClean="0">
                <a:solidFill>
                  <a:srgbClr val="FF0000"/>
                </a:solidFill>
              </a:rPr>
              <a:t>ample rate 16k 44.1k 48k</a:t>
            </a:r>
          </a:p>
          <a:p>
            <a:pPr marL="342900" indent="-342900">
              <a:lnSpc>
                <a:spcPct val="200000"/>
              </a:lnSpc>
              <a:buFont typeface="+mj-lt"/>
              <a:buAutoNum type="alphaLcPeriod"/>
            </a:pPr>
            <a:r>
              <a:rPr lang="en-US" altLang="zh-CN" sz="1600" dirty="0" smtClean="0">
                <a:solidFill>
                  <a:srgbClr val="FF0000"/>
                </a:solidFill>
              </a:rPr>
              <a:t>Sample format</a:t>
            </a:r>
          </a:p>
          <a:p>
            <a:pPr marL="342900" indent="-342900">
              <a:lnSpc>
                <a:spcPct val="200000"/>
              </a:lnSpc>
              <a:buFont typeface="+mj-lt"/>
              <a:buAutoNum type="alphaLcPeriod"/>
            </a:pPr>
            <a:r>
              <a:rPr lang="en-US" altLang="zh-CN" sz="1600" dirty="0" smtClean="0">
                <a:solidFill>
                  <a:srgbClr val="FF0000"/>
                </a:solidFill>
              </a:rPr>
              <a:t>bitrate 128k 256k …</a:t>
            </a:r>
          </a:p>
          <a:p>
            <a:endParaRPr lang="zh-CN" altLang="en-US" sz="1600" dirty="0">
              <a:solidFill>
                <a:srgbClr val="FF0000"/>
              </a:solidFill>
            </a:endParaRPr>
          </a:p>
        </p:txBody>
      </p:sp>
      <p:sp>
        <p:nvSpPr>
          <p:cNvPr id="6" name="矩形 5"/>
          <p:cNvSpPr/>
          <p:nvPr/>
        </p:nvSpPr>
        <p:spPr>
          <a:xfrm>
            <a:off x="3779912" y="3140968"/>
            <a:ext cx="4572000" cy="2708434"/>
          </a:xfrm>
          <a:prstGeom prst="rect">
            <a:avLst/>
          </a:prstGeom>
        </p:spPr>
        <p:txBody>
          <a:bodyPr>
            <a:spAutoFit/>
          </a:bodyPr>
          <a:lstStyle/>
          <a:p>
            <a:r>
              <a:rPr lang="en-US" altLang="zh-CN" sz="1000" dirty="0" err="1"/>
              <a:t>enum</a:t>
            </a:r>
            <a:r>
              <a:rPr lang="en-US" altLang="zh-CN" sz="1000" dirty="0"/>
              <a:t> </a:t>
            </a:r>
            <a:r>
              <a:rPr lang="en-US" altLang="zh-CN" sz="1000" dirty="0" err="1"/>
              <a:t>AVSampleFormat</a:t>
            </a:r>
            <a:r>
              <a:rPr lang="en-US" altLang="zh-CN" sz="1000" dirty="0"/>
              <a:t> {</a:t>
            </a:r>
          </a:p>
          <a:p>
            <a:r>
              <a:rPr lang="en-US" altLang="zh-CN" sz="1000" dirty="0"/>
              <a:t>    AV_SAMPLE_FMT_NONE = -1,</a:t>
            </a:r>
          </a:p>
          <a:p>
            <a:r>
              <a:rPr lang="en-US" altLang="zh-CN" sz="1000" dirty="0"/>
              <a:t>    AV_SAMPLE_FMT_U8,          ///&lt; unsigned 8 bits</a:t>
            </a:r>
          </a:p>
          <a:p>
            <a:r>
              <a:rPr lang="en-US" altLang="zh-CN" sz="1000" dirty="0"/>
              <a:t>    </a:t>
            </a:r>
            <a:r>
              <a:rPr lang="en-US" altLang="zh-CN" sz="1000" dirty="0">
                <a:solidFill>
                  <a:srgbClr val="FF0000"/>
                </a:solidFill>
              </a:rPr>
              <a:t>AV_SAMPLE_FMT_S16</a:t>
            </a:r>
            <a:r>
              <a:rPr lang="en-US" altLang="zh-CN" sz="1000" dirty="0"/>
              <a:t>,         ///&lt; signed 16 bits</a:t>
            </a:r>
          </a:p>
          <a:p>
            <a:r>
              <a:rPr lang="en-US" altLang="zh-CN" sz="1000" dirty="0"/>
              <a:t>    AV_SAMPLE_FMT_S32,         ///&lt; signed 32 bits</a:t>
            </a:r>
          </a:p>
          <a:p>
            <a:r>
              <a:rPr lang="en-US" altLang="zh-CN" sz="1000" dirty="0"/>
              <a:t>    </a:t>
            </a:r>
            <a:r>
              <a:rPr lang="en-US" altLang="zh-CN" sz="1000" dirty="0">
                <a:solidFill>
                  <a:srgbClr val="FF0000"/>
                </a:solidFill>
              </a:rPr>
              <a:t>AV_SAMPLE_FMT_FLT</a:t>
            </a:r>
            <a:r>
              <a:rPr lang="en-US" altLang="zh-CN" sz="1000" dirty="0"/>
              <a:t>,         ///&lt; float</a:t>
            </a:r>
          </a:p>
          <a:p>
            <a:r>
              <a:rPr lang="en-US" altLang="zh-CN" sz="1000" dirty="0"/>
              <a:t>    AV_SAMPLE_FMT_DBL,         ///&lt; double</a:t>
            </a:r>
          </a:p>
          <a:p>
            <a:endParaRPr lang="zh-CN" altLang="en-US" sz="1000" dirty="0"/>
          </a:p>
          <a:p>
            <a:r>
              <a:rPr lang="en-US" altLang="zh-CN" sz="1000" dirty="0"/>
              <a:t>    AV_SAMPLE_FMT_U8P,         ///&lt; unsigned 8 bits, planar</a:t>
            </a:r>
          </a:p>
          <a:p>
            <a:r>
              <a:rPr lang="en-US" altLang="zh-CN" sz="1000" dirty="0"/>
              <a:t>    AV_SAMPLE_FMT_S16P,        ///&lt; signed 16 bits, planar</a:t>
            </a:r>
          </a:p>
          <a:p>
            <a:r>
              <a:rPr lang="en-US" altLang="zh-CN" sz="1000" dirty="0"/>
              <a:t>    AV_SAMPLE_FMT_S32P,        ///&lt; signed 32 bits, planar</a:t>
            </a:r>
          </a:p>
          <a:p>
            <a:r>
              <a:rPr lang="en-US" altLang="zh-CN" sz="1000" dirty="0"/>
              <a:t>    AV_SAMPLE_FMT_FLTP,        ///&lt; float, planar</a:t>
            </a:r>
          </a:p>
          <a:p>
            <a:r>
              <a:rPr lang="en-US" altLang="zh-CN" sz="1000" dirty="0"/>
              <a:t>    AV_SAMPLE_FMT_DBLP,        ///&lt; double, planar</a:t>
            </a:r>
          </a:p>
          <a:p>
            <a:endParaRPr lang="zh-CN" altLang="en-US" sz="1000" dirty="0"/>
          </a:p>
          <a:p>
            <a:r>
              <a:rPr lang="en-US" altLang="zh-CN" sz="1000" dirty="0"/>
              <a:t>    AV_SAMPLE_FMT_NB           ///&lt; Number of sample formats. DO NOT USE if linking dynamically</a:t>
            </a:r>
          </a:p>
          <a:p>
            <a:r>
              <a:rPr lang="en-US" altLang="zh-CN" sz="1000" dirty="0"/>
              <a:t>};</a:t>
            </a:r>
            <a:endParaRPr lang="zh-CN" altLang="en-US" sz="1000" dirty="0"/>
          </a:p>
        </p:txBody>
      </p:sp>
      <p:sp>
        <p:nvSpPr>
          <p:cNvPr id="9" name="矩形 8"/>
          <p:cNvSpPr/>
          <p:nvPr/>
        </p:nvSpPr>
        <p:spPr>
          <a:xfrm>
            <a:off x="4684903" y="1916832"/>
            <a:ext cx="3847537" cy="1169551"/>
          </a:xfrm>
          <a:prstGeom prst="rect">
            <a:avLst/>
          </a:prstGeom>
        </p:spPr>
        <p:txBody>
          <a:bodyPr wrap="square">
            <a:spAutoFit/>
          </a:bodyPr>
          <a:lstStyle/>
          <a:p>
            <a:r>
              <a:rPr lang="en-US" altLang="zh-CN" sz="1000" dirty="0"/>
              <a:t>#define AV_CH_LAYOUT_MONO   </a:t>
            </a:r>
            <a:r>
              <a:rPr lang="en-US" altLang="zh-CN" sz="1000" dirty="0" smtClean="0"/>
              <a:t>(</a:t>
            </a:r>
            <a:r>
              <a:rPr lang="en-US" altLang="zh-CN" sz="1000" dirty="0"/>
              <a:t>AV_CH_FRONT_CENTER)</a:t>
            </a:r>
          </a:p>
          <a:p>
            <a:r>
              <a:rPr lang="en-US" altLang="zh-CN" sz="1000" dirty="0"/>
              <a:t>#define AV_CH_LAYOUT_STEREO            (AV_CH_FRONT_LEFT|AV_CH_FRONT_RIGHT)</a:t>
            </a:r>
          </a:p>
          <a:p>
            <a:r>
              <a:rPr lang="en-US" altLang="zh-CN" sz="1000" dirty="0"/>
              <a:t>#define AV_CH_LAYOUT_2POINT1           (AV_CH_LAYOUT_STEREO|AV_CH_LOW_FREQUENCY)</a:t>
            </a:r>
          </a:p>
          <a:p>
            <a:r>
              <a:rPr lang="en-US" altLang="zh-CN" sz="1000" dirty="0"/>
              <a:t>#define AV_CH_LAYOUT_2_1               (AV_CH_LAYOUT_STEREO|AV_CH_BACK_CENTER)</a:t>
            </a:r>
            <a:endParaRPr lang="zh-CN" altLang="en-US" sz="1000" dirty="0"/>
          </a:p>
        </p:txBody>
      </p:sp>
    </p:spTree>
    <p:extLst>
      <p:ext uri="{BB962C8B-B14F-4D97-AF65-F5344CB8AC3E}">
        <p14:creationId xmlns:p14="http://schemas.microsoft.com/office/powerpoint/2010/main" val="3095306811"/>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34</a:t>
            </a:fld>
            <a:endParaRPr lang="en-US"/>
          </a:p>
        </p:txBody>
      </p:sp>
      <p:sp>
        <p:nvSpPr>
          <p:cNvPr id="7" name="标题 1"/>
          <p:cNvSpPr txBox="1">
            <a:spLocks/>
          </p:cNvSpPr>
          <p:nvPr/>
        </p:nvSpPr>
        <p:spPr>
          <a:xfrm>
            <a:off x="1331640" y="1280716"/>
            <a:ext cx="6264696"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 2)</a:t>
            </a:r>
            <a:endParaRPr lang="zh-CN" altLang="en-US" sz="2400" dirty="0">
              <a:solidFill>
                <a:srgbClr val="FF0000"/>
              </a:solidFill>
            </a:endParaRPr>
          </a:p>
        </p:txBody>
      </p:sp>
      <p:pic>
        <p:nvPicPr>
          <p:cNvPr id="6146" name="Picture 2" descr="E:\stereo_mo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78" y="1988840"/>
            <a:ext cx="155641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6mono_5po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988840"/>
            <a:ext cx="4435066" cy="240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89700"/>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smtClean="0">
                <a:solidFill>
                  <a:srgbClr val="FF0000"/>
                </a:solidFill>
              </a:rPr>
              <a:t>Question </a:t>
            </a:r>
            <a:r>
              <a:rPr lang="zh-CN" altLang="en-US" sz="2400" dirty="0" smtClean="0">
                <a:solidFill>
                  <a:srgbClr val="FF0000"/>
                </a:solidFill>
              </a:rPr>
              <a:t>为什么</a:t>
            </a:r>
            <a:r>
              <a:rPr lang="zh-CN" altLang="en-US" sz="2400" dirty="0" smtClean="0">
                <a:solidFill>
                  <a:srgbClr val="FF0000"/>
                </a:solidFill>
              </a:rPr>
              <a:t>要进行视频编码</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1043608" y="1916832"/>
            <a:ext cx="7344816"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未经压缩的数字视频的数据量巨大</a:t>
            </a:r>
          </a:p>
          <a:p>
            <a:r>
              <a:rPr lang="zh-CN" altLang="en-US" dirty="0"/>
              <a:t>存储困难</a:t>
            </a:r>
          </a:p>
          <a:p>
            <a:pPr lvl="1"/>
            <a:r>
              <a:rPr lang="zh-CN" altLang="en-US" dirty="0"/>
              <a:t>一张</a:t>
            </a:r>
            <a:r>
              <a:rPr lang="en-US" altLang="zh-CN" dirty="0"/>
              <a:t>DVD</a:t>
            </a:r>
            <a:r>
              <a:rPr lang="zh-CN" altLang="en-US" dirty="0"/>
              <a:t>只能存储几秒钟的未压缩数字视频。</a:t>
            </a:r>
          </a:p>
          <a:p>
            <a:r>
              <a:rPr lang="zh-CN" altLang="en-US" dirty="0"/>
              <a:t>传输困难</a:t>
            </a:r>
          </a:p>
          <a:p>
            <a:pPr lvl="1"/>
            <a:r>
              <a:rPr lang="en-US" altLang="zh-CN" dirty="0"/>
              <a:t>1</a:t>
            </a:r>
            <a:r>
              <a:rPr lang="zh-CN" altLang="en-US" dirty="0"/>
              <a:t>兆的带宽传输一秒的数字电视视频需要大约</a:t>
            </a:r>
            <a:r>
              <a:rPr lang="en-US" altLang="zh-CN" dirty="0"/>
              <a:t>4</a:t>
            </a:r>
            <a:r>
              <a:rPr lang="zh-CN" altLang="en-US" dirty="0"/>
              <a:t>分钟。</a:t>
            </a:r>
          </a:p>
        </p:txBody>
      </p:sp>
      <p:pic>
        <p:nvPicPr>
          <p:cNvPr id="1026" name="Picture 2" descr="E:\2012072908323596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225898"/>
            <a:ext cx="4438651" cy="113347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580112" y="4509120"/>
            <a:ext cx="2664296"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smtClean="0">
                <a:solidFill>
                  <a:srgbClr val="FF0000"/>
                </a:solidFill>
                <a:latin typeface="Arial Unicode MS" pitchFamily="34" charset="-122"/>
                <a:ea typeface="Arial Unicode MS" pitchFamily="34" charset="-122"/>
                <a:cs typeface="Arial Unicode MS" pitchFamily="34" charset="-122"/>
              </a:rPr>
              <a:t>176 x 144 x 30 x </a:t>
            </a:r>
            <a:r>
              <a:rPr lang="en-US" altLang="zh-CN" sz="1400" dirty="0" smtClean="0">
                <a:solidFill>
                  <a:srgbClr val="FF0000"/>
                </a:solidFill>
                <a:latin typeface="Arial Unicode MS" pitchFamily="34" charset="-122"/>
                <a:ea typeface="Arial Unicode MS" pitchFamily="34" charset="-122"/>
                <a:cs typeface="Arial Unicode MS" pitchFamily="34" charset="-122"/>
              </a:rPr>
              <a:t>12 = 9123840</a:t>
            </a:r>
            <a:endParaRPr lang="zh-CN" altLang="en-US" sz="1400" dirty="0">
              <a:solidFill>
                <a:srgbClr val="FF0000"/>
              </a:solidFill>
              <a:latin typeface="Arial Unicode MS" pitchFamily="34" charset="-122"/>
              <a:ea typeface="Arial Unicode MS" pitchFamily="34" charset="-122"/>
              <a:cs typeface="Arial Unicode MS" pitchFamily="34" charset="-122"/>
            </a:endParaRPr>
          </a:p>
        </p:txBody>
      </p:sp>
      <p:sp>
        <p:nvSpPr>
          <p:cNvPr id="13" name="标题 1"/>
          <p:cNvSpPr txBox="1">
            <a:spLocks/>
          </p:cNvSpPr>
          <p:nvPr/>
        </p:nvSpPr>
        <p:spPr>
          <a:xfrm>
            <a:off x="5580112" y="4873678"/>
            <a:ext cx="2952328"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smtClean="0">
                <a:solidFill>
                  <a:srgbClr val="FF0000"/>
                </a:solidFill>
                <a:latin typeface="Arial Unicode MS" pitchFamily="34" charset="-122"/>
                <a:ea typeface="Arial Unicode MS" pitchFamily="34" charset="-122"/>
                <a:cs typeface="Arial Unicode MS" pitchFamily="34" charset="-122"/>
              </a:rPr>
              <a:t>176 x 144 x 30 x 12 x 60 / </a:t>
            </a:r>
            <a:r>
              <a:rPr lang="en-US" altLang="zh-CN" sz="1400" dirty="0" smtClean="0">
                <a:solidFill>
                  <a:srgbClr val="FF0000"/>
                </a:solidFill>
                <a:latin typeface="Arial Unicode MS" pitchFamily="34" charset="-122"/>
                <a:ea typeface="Arial Unicode MS" pitchFamily="34" charset="-122"/>
                <a:cs typeface="Arial Unicode MS" pitchFamily="34" charset="-122"/>
              </a:rPr>
              <a:t>8 = 68M</a:t>
            </a:r>
            <a:endParaRPr lang="zh-CN" altLang="en-US" sz="1400" dirty="0">
              <a:solidFill>
                <a:srgbClr val="FF0000"/>
              </a:solidFill>
              <a:latin typeface="Arial Unicode MS" pitchFamily="34" charset="-122"/>
              <a:ea typeface="Arial Unicode MS" pitchFamily="34" charset="-122"/>
              <a:cs typeface="Arial Unicode MS" pitchFamily="34" charset="-122"/>
            </a:endParaRPr>
          </a:p>
        </p:txBody>
      </p:sp>
      <p:sp>
        <p:nvSpPr>
          <p:cNvPr id="12" name="内容占位符 2"/>
          <p:cNvSpPr txBox="1">
            <a:spLocks/>
          </p:cNvSpPr>
          <p:nvPr/>
        </p:nvSpPr>
        <p:spPr>
          <a:xfrm>
            <a:off x="3635896" y="5291676"/>
            <a:ext cx="610181" cy="40169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None/>
            </a:pPr>
            <a:r>
              <a:rPr lang="en-US" altLang="zh-CN" sz="1800" dirty="0" smtClean="0">
                <a:solidFill>
                  <a:srgbClr val="FF0000"/>
                </a:solidFill>
                <a:latin typeface="+mn-ea"/>
              </a:rPr>
              <a:t>???</a:t>
            </a:r>
            <a:endParaRPr lang="zh-CN" altLang="en-US" sz="1800" dirty="0">
              <a:solidFill>
                <a:srgbClr val="FF0000"/>
              </a:solidFill>
              <a:latin typeface="+mn-ea"/>
            </a:endParaRPr>
          </a:p>
        </p:txBody>
      </p:sp>
      <p:sp>
        <p:nvSpPr>
          <p:cNvPr id="14" name="内容占位符 2"/>
          <p:cNvSpPr txBox="1">
            <a:spLocks/>
          </p:cNvSpPr>
          <p:nvPr/>
        </p:nvSpPr>
        <p:spPr>
          <a:xfrm>
            <a:off x="4499992" y="5301115"/>
            <a:ext cx="610181" cy="40169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indent="0">
              <a:buNone/>
            </a:pPr>
            <a:r>
              <a:rPr lang="en-US" altLang="zh-CN" sz="1800" dirty="0" smtClean="0">
                <a:solidFill>
                  <a:srgbClr val="FF0000"/>
                </a:solidFill>
                <a:latin typeface="+mn-ea"/>
              </a:rPr>
              <a:t>???</a:t>
            </a:r>
            <a:endParaRPr lang="zh-CN" altLang="en-US" sz="1800" dirty="0">
              <a:solidFill>
                <a:srgbClr val="FF0000"/>
              </a:solidFill>
              <a:latin typeface="+mn-ea"/>
            </a:endParaRPr>
          </a:p>
        </p:txBody>
      </p:sp>
    </p:spTree>
    <p:extLst>
      <p:ext uri="{BB962C8B-B14F-4D97-AF65-F5344CB8AC3E}">
        <p14:creationId xmlns:p14="http://schemas.microsoft.com/office/powerpoint/2010/main" val="347709475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3" grpId="0"/>
      <p:bldP spid="12"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为什么可以压缩</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971600" y="1988840"/>
            <a:ext cx="7560840"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去除冗余信息</a:t>
            </a:r>
          </a:p>
          <a:p>
            <a:pPr lvl="1"/>
            <a:r>
              <a:rPr lang="zh-CN" altLang="en-US" dirty="0"/>
              <a:t>空间冗余：图像相邻像素之间有较强的相关性</a:t>
            </a:r>
          </a:p>
          <a:p>
            <a:pPr lvl="1"/>
            <a:r>
              <a:rPr lang="zh-CN" altLang="en-US" dirty="0"/>
              <a:t>时间冗余：视频序列的相邻图像之间内容相似</a:t>
            </a:r>
          </a:p>
          <a:p>
            <a:pPr lvl="1"/>
            <a:r>
              <a:rPr lang="zh-CN" altLang="en-US" dirty="0"/>
              <a:t>编码冗余：不同像素值出现的概率不同</a:t>
            </a:r>
          </a:p>
          <a:p>
            <a:pPr lvl="1"/>
            <a:r>
              <a:rPr lang="zh-CN" altLang="en-US" dirty="0"/>
              <a:t>视觉冗余：人的视觉系统对某些细节不敏感</a:t>
            </a:r>
          </a:p>
          <a:p>
            <a:pPr lvl="1"/>
            <a:r>
              <a:rPr lang="zh-CN" altLang="en-US" dirty="0"/>
              <a:t>知识冗余：规律性的结构可由先验知识和背景知识得到</a:t>
            </a:r>
          </a:p>
        </p:txBody>
      </p:sp>
    </p:spTree>
    <p:extLst>
      <p:ext uri="{BB962C8B-B14F-4D97-AF65-F5344CB8AC3E}">
        <p14:creationId xmlns:p14="http://schemas.microsoft.com/office/powerpoint/2010/main" val="4262403714"/>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数据压缩分类</a:t>
            </a:r>
            <a:endParaRPr lang="zh-CN" altLang="en-US" sz="2400" dirty="0">
              <a:solidFill>
                <a:srgbClr val="FF0000"/>
              </a:solidFill>
            </a:endParaRPr>
          </a:p>
        </p:txBody>
      </p:sp>
      <p:sp>
        <p:nvSpPr>
          <p:cNvPr id="11" name="内容占位符 2"/>
          <p:cNvSpPr txBox="1">
            <a:spLocks/>
          </p:cNvSpPr>
          <p:nvPr/>
        </p:nvSpPr>
        <p:spPr>
          <a:xfrm>
            <a:off x="971600" y="1988840"/>
            <a:ext cx="7560840" cy="367240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无损压缩（</a:t>
            </a:r>
            <a:r>
              <a:rPr lang="en-US" altLang="zh-CN" dirty="0"/>
              <a:t>Lossless</a:t>
            </a:r>
            <a:r>
              <a:rPr lang="zh-CN" altLang="en-US" dirty="0"/>
              <a:t>）</a:t>
            </a:r>
          </a:p>
          <a:p>
            <a:pPr lvl="1"/>
            <a:r>
              <a:rPr lang="zh-CN" altLang="en-US" dirty="0"/>
              <a:t>压缩前解压缩后图像</a:t>
            </a:r>
            <a:r>
              <a:rPr lang="zh-CN" altLang="en-US" dirty="0">
                <a:solidFill>
                  <a:srgbClr val="FF0000"/>
                </a:solidFill>
              </a:rPr>
              <a:t>完全一致</a:t>
            </a:r>
            <a:r>
              <a:rPr lang="en-US" altLang="zh-CN" dirty="0"/>
              <a:t>X=X'</a:t>
            </a:r>
          </a:p>
          <a:p>
            <a:pPr lvl="1"/>
            <a:r>
              <a:rPr lang="zh-CN" altLang="en-US" dirty="0"/>
              <a:t>压缩比低</a:t>
            </a:r>
            <a:r>
              <a:rPr lang="en-US" altLang="zh-CN" dirty="0"/>
              <a:t>(2:1~3:1)</a:t>
            </a:r>
          </a:p>
          <a:p>
            <a:pPr lvl="1"/>
            <a:r>
              <a:rPr lang="zh-CN" altLang="en-US" dirty="0"/>
              <a:t>例如：</a:t>
            </a:r>
            <a:r>
              <a:rPr lang="en-US" altLang="zh-CN" dirty="0" err="1"/>
              <a:t>Winzip</a:t>
            </a:r>
            <a:r>
              <a:rPr lang="zh-CN" altLang="en-US" dirty="0"/>
              <a:t>，</a:t>
            </a:r>
            <a:r>
              <a:rPr lang="en-US" altLang="zh-CN" dirty="0"/>
              <a:t>JPEG-LS</a:t>
            </a:r>
          </a:p>
          <a:p>
            <a:r>
              <a:rPr lang="zh-CN" altLang="en-US" dirty="0"/>
              <a:t>有损压缩（</a:t>
            </a:r>
            <a:r>
              <a:rPr lang="en-US" altLang="zh-CN" dirty="0" err="1"/>
              <a:t>Lossy</a:t>
            </a:r>
            <a:r>
              <a:rPr lang="zh-CN" altLang="en-US" dirty="0"/>
              <a:t>）</a:t>
            </a:r>
          </a:p>
          <a:p>
            <a:pPr lvl="1"/>
            <a:r>
              <a:rPr lang="zh-CN" altLang="en-US" dirty="0"/>
              <a:t>压缩前解压缩后图像</a:t>
            </a:r>
            <a:r>
              <a:rPr lang="zh-CN" altLang="en-US" dirty="0">
                <a:solidFill>
                  <a:srgbClr val="FF0000"/>
                </a:solidFill>
              </a:rPr>
              <a:t>不一致</a:t>
            </a:r>
            <a:r>
              <a:rPr lang="en-US" altLang="zh-CN" dirty="0"/>
              <a:t>X≠X'</a:t>
            </a:r>
          </a:p>
          <a:p>
            <a:pPr lvl="1"/>
            <a:r>
              <a:rPr lang="zh-CN" altLang="en-US" dirty="0"/>
              <a:t>压缩比高</a:t>
            </a:r>
            <a:r>
              <a:rPr lang="en-US" altLang="zh-CN" dirty="0"/>
              <a:t>(10:1~20:1)</a:t>
            </a:r>
          </a:p>
          <a:p>
            <a:pPr lvl="1"/>
            <a:r>
              <a:rPr lang="zh-CN" altLang="en-US" dirty="0"/>
              <a:t>利用人的</a:t>
            </a:r>
            <a:r>
              <a:rPr lang="zh-CN" altLang="en-US" dirty="0">
                <a:solidFill>
                  <a:srgbClr val="FF0000"/>
                </a:solidFill>
              </a:rPr>
              <a:t>视觉系统的特性</a:t>
            </a:r>
          </a:p>
          <a:p>
            <a:pPr lvl="1"/>
            <a:r>
              <a:rPr lang="zh-CN" altLang="en-US" dirty="0"/>
              <a:t>例如：</a:t>
            </a:r>
            <a:r>
              <a:rPr lang="en-US" altLang="zh-CN" dirty="0"/>
              <a:t>MPEG-2</a:t>
            </a:r>
            <a:r>
              <a:rPr lang="zh-CN" altLang="en-US" dirty="0"/>
              <a:t>，</a:t>
            </a:r>
            <a:r>
              <a:rPr lang="en-US" altLang="zh-CN" dirty="0"/>
              <a:t>H.264/AVC</a:t>
            </a:r>
            <a:r>
              <a:rPr lang="zh-CN" altLang="en-US" dirty="0"/>
              <a:t>，</a:t>
            </a:r>
            <a:r>
              <a:rPr lang="en-US" altLang="zh-CN" dirty="0"/>
              <a:t>AVS</a:t>
            </a:r>
          </a:p>
        </p:txBody>
      </p:sp>
    </p:spTree>
    <p:extLst>
      <p:ext uri="{BB962C8B-B14F-4D97-AF65-F5344CB8AC3E}">
        <p14:creationId xmlns:p14="http://schemas.microsoft.com/office/powerpoint/2010/main" val="2778840678"/>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b="1" dirty="0" smtClean="0"/>
              <a:t>The video pictures is split into intra and inter frames</a:t>
            </a:r>
          </a:p>
          <a:p>
            <a:pPr lvl="1"/>
            <a:r>
              <a:rPr lang="zh-CN" altLang="en-US" dirty="0" smtClean="0"/>
              <a:t> </a:t>
            </a:r>
            <a:r>
              <a:rPr lang="en-US" altLang="zh-CN" b="1" dirty="0" smtClean="0">
                <a:solidFill>
                  <a:srgbClr val="FF0000"/>
                </a:solidFill>
              </a:rPr>
              <a:t>Intra</a:t>
            </a:r>
            <a:r>
              <a:rPr lang="en-US" altLang="zh-CN" b="1" dirty="0" smtClean="0"/>
              <a:t> frames are coded similar to JPEG</a:t>
            </a:r>
          </a:p>
          <a:p>
            <a:pPr lvl="1"/>
            <a:r>
              <a:rPr lang="en-US" altLang="zh-CN" b="1" dirty="0" smtClean="0">
                <a:solidFill>
                  <a:srgbClr val="FF0000"/>
                </a:solidFill>
              </a:rPr>
              <a:t>Inter</a:t>
            </a:r>
            <a:r>
              <a:rPr lang="en-US" altLang="zh-CN" b="1" dirty="0" smtClean="0"/>
              <a:t> frames are predicted from previously decoded frames</a:t>
            </a:r>
            <a:endParaRPr lang="zh-CN" altLang="en-US"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4005064"/>
            <a:ext cx="6320055" cy="18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4374024"/>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当前像素</a:t>
            </a:r>
            <a:r>
              <a:rPr lang="en-US" altLang="zh-CN" dirty="0" smtClean="0"/>
              <a:t>x(</a:t>
            </a:r>
            <a:r>
              <a:rPr lang="zh-CN" altLang="en-US" dirty="0" smtClean="0"/>
              <a:t>设为立即传送的像素</a:t>
            </a:r>
            <a:r>
              <a:rPr lang="en-US" altLang="zh-CN" dirty="0" smtClean="0"/>
              <a:t>)</a:t>
            </a:r>
            <a:r>
              <a:rPr lang="zh-CN" altLang="en-US" dirty="0" smtClean="0"/>
              <a:t>可用前一个像素</a:t>
            </a:r>
            <a:r>
              <a:rPr lang="en-US" altLang="zh-CN" dirty="0" smtClean="0"/>
              <a:t>a</a:t>
            </a:r>
            <a:r>
              <a:rPr lang="zh-CN" altLang="en-US" dirty="0" smtClean="0"/>
              <a:t>或</a:t>
            </a:r>
            <a:r>
              <a:rPr lang="en-US" altLang="zh-CN" dirty="0" err="1" smtClean="0"/>
              <a:t>b,c</a:t>
            </a:r>
            <a:r>
              <a:rPr lang="en-US" altLang="zh-CN" dirty="0" smtClean="0"/>
              <a:t>,</a:t>
            </a:r>
            <a:r>
              <a:rPr lang="zh-CN" altLang="en-US" dirty="0" smtClean="0"/>
              <a:t>或者三者的线性加权来预测。这些</a:t>
            </a:r>
            <a:r>
              <a:rPr lang="en-US" altLang="zh-CN" dirty="0" err="1" smtClean="0"/>
              <a:t>a,b,c</a:t>
            </a:r>
            <a:r>
              <a:rPr lang="zh-CN" altLang="en-US" dirty="0" smtClean="0"/>
              <a:t>被称为参考像素。在实际传送时，把实际像素</a:t>
            </a:r>
            <a:r>
              <a:rPr lang="en-US" altLang="zh-CN" dirty="0" smtClean="0"/>
              <a:t>x(</a:t>
            </a:r>
            <a:r>
              <a:rPr lang="zh-CN" altLang="en-US" dirty="0" smtClean="0"/>
              <a:t>当前值</a:t>
            </a:r>
            <a:r>
              <a:rPr lang="en-US" altLang="zh-CN" dirty="0" smtClean="0"/>
              <a:t>)</a:t>
            </a:r>
            <a:r>
              <a:rPr lang="zh-CN" altLang="en-US" dirty="0" smtClean="0"/>
              <a:t>和参考像素</a:t>
            </a:r>
            <a:r>
              <a:rPr lang="en-US" altLang="zh-CN" dirty="0" smtClean="0"/>
              <a:t>(</a:t>
            </a:r>
            <a:r>
              <a:rPr lang="zh-CN" altLang="en-US" dirty="0" smtClean="0"/>
              <a:t>预测值</a:t>
            </a:r>
            <a:r>
              <a:rPr lang="en-US" altLang="zh-CN" dirty="0" smtClean="0"/>
              <a:t>)</a:t>
            </a:r>
            <a:r>
              <a:rPr lang="zh-CN" altLang="en-US" dirty="0" smtClean="0"/>
              <a:t>相减，简单起见传送</a:t>
            </a:r>
            <a:r>
              <a:rPr lang="en-US" altLang="zh-CN" dirty="0" smtClean="0"/>
              <a:t>x-a,</a:t>
            </a:r>
            <a:r>
              <a:rPr lang="zh-CN" altLang="en-US" dirty="0" smtClean="0"/>
              <a:t>接收端再把 </a:t>
            </a:r>
            <a:r>
              <a:rPr lang="en-US" altLang="zh-CN" dirty="0" smtClean="0"/>
              <a:t>(x-a)+a=x,</a:t>
            </a:r>
            <a:r>
              <a:rPr lang="zh-CN" altLang="en-US" dirty="0" smtClean="0"/>
              <a:t>由于</a:t>
            </a:r>
            <a:r>
              <a:rPr lang="en-US" altLang="zh-CN" dirty="0" smtClean="0"/>
              <a:t>a</a:t>
            </a:r>
            <a:r>
              <a:rPr lang="zh-CN" altLang="en-US" dirty="0" smtClean="0"/>
              <a:t>是已传送的</a:t>
            </a:r>
            <a:r>
              <a:rPr lang="en-US" altLang="zh-CN" dirty="0" smtClean="0"/>
              <a:t>(</a:t>
            </a:r>
            <a:r>
              <a:rPr lang="zh-CN" altLang="en-US" dirty="0" smtClean="0"/>
              <a:t>在接收端被存储</a:t>
            </a:r>
            <a:r>
              <a:rPr lang="en-US" altLang="zh-CN" dirty="0" smtClean="0"/>
              <a:t>),</a:t>
            </a:r>
            <a:r>
              <a:rPr lang="zh-CN" altLang="en-US" dirty="0" smtClean="0"/>
              <a:t>于是得到当前值。由于</a:t>
            </a:r>
            <a:r>
              <a:rPr lang="en-US" altLang="zh-CN" dirty="0" smtClean="0"/>
              <a:t>x</a:t>
            </a:r>
            <a:r>
              <a:rPr lang="zh-CN" altLang="en-US" dirty="0" smtClean="0"/>
              <a:t>与</a:t>
            </a:r>
            <a:r>
              <a:rPr lang="en-US" altLang="zh-CN" dirty="0" smtClean="0"/>
              <a:t>a</a:t>
            </a:r>
            <a:r>
              <a:rPr lang="zh-CN" altLang="en-US" dirty="0" smtClean="0"/>
              <a:t>相似</a:t>
            </a:r>
            <a:r>
              <a:rPr lang="en-US" altLang="zh-CN" dirty="0" smtClean="0"/>
              <a:t>,(x-a)</a:t>
            </a:r>
            <a:r>
              <a:rPr lang="zh-CN" altLang="en-US" dirty="0" smtClean="0"/>
              <a:t>值很小，视频信号被压缩。这种压缩方式称为 </a:t>
            </a:r>
            <a:r>
              <a:rPr lang="zh-CN" altLang="en-US" dirty="0" smtClean="0">
                <a:solidFill>
                  <a:srgbClr val="FF0000"/>
                </a:solidFill>
              </a:rPr>
              <a:t>帧内预测编码</a:t>
            </a:r>
            <a:endParaRPr lang="en-US" altLang="zh-CN" dirty="0" smtClean="0">
              <a:solidFill>
                <a:srgbClr val="FF0000"/>
              </a:solidFill>
            </a:endParaRPr>
          </a:p>
          <a:p>
            <a:pPr lvl="2"/>
            <a:r>
              <a:rPr lang="zh-CN" altLang="en-US" dirty="0" smtClean="0"/>
              <a:t>大量统计表明，视频信号中包含着能量上占大部分的直流和低频成分，即图像的平坦部分，也有少量的高频成分，即图像的细节。</a:t>
            </a:r>
          </a:p>
        </p:txBody>
      </p:sp>
    </p:spTree>
    <p:extLst>
      <p:ext uri="{BB962C8B-B14F-4D97-AF65-F5344CB8AC3E}">
        <p14:creationId xmlns:p14="http://schemas.microsoft.com/office/powerpoint/2010/main" val="2218182079"/>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sp>
        <p:nvSpPr>
          <p:cNvPr id="6" name="矩形 5"/>
          <p:cNvSpPr/>
          <p:nvPr/>
        </p:nvSpPr>
        <p:spPr>
          <a:xfrm>
            <a:off x="1259632" y="2276872"/>
            <a:ext cx="6624736" cy="2585323"/>
          </a:xfrm>
          <a:prstGeom prst="rect">
            <a:avLst/>
          </a:prstGeom>
        </p:spPr>
        <p:txBody>
          <a:bodyPr wrap="square">
            <a:spAutoFit/>
          </a:bodyPr>
          <a:lstStyle/>
          <a:p>
            <a:r>
              <a:rPr lang="zh-CN" altLang="en-US" dirty="0" smtClean="0">
                <a:latin typeface="+mn-ea"/>
              </a:rPr>
              <a:t>    因为</a:t>
            </a:r>
            <a:r>
              <a:rPr lang="zh-CN" altLang="en-US" dirty="0">
                <a:latin typeface="+mn-ea"/>
              </a:rPr>
              <a:t>下载的来源不同，这些电影文件有不同的格式，用不同的后缀表示：</a:t>
            </a:r>
            <a:r>
              <a:rPr lang="en-US" altLang="zh-CN" dirty="0" err="1">
                <a:latin typeface="+mn-ea"/>
              </a:rPr>
              <a:t>avi</a:t>
            </a:r>
            <a:r>
              <a:rPr lang="zh-CN" altLang="en-US" dirty="0">
                <a:latin typeface="+mn-ea"/>
              </a:rPr>
              <a:t>，</a:t>
            </a:r>
            <a:r>
              <a:rPr lang="en-US" altLang="zh-CN" dirty="0" err="1">
                <a:latin typeface="+mn-ea"/>
              </a:rPr>
              <a:t>rmvb</a:t>
            </a:r>
            <a:r>
              <a:rPr lang="zh-CN" altLang="en-US" dirty="0">
                <a:latin typeface="+mn-ea"/>
              </a:rPr>
              <a:t>，</a:t>
            </a:r>
            <a:r>
              <a:rPr lang="en-US" altLang="zh-CN" dirty="0">
                <a:latin typeface="+mn-ea"/>
              </a:rPr>
              <a:t>mp4</a:t>
            </a:r>
            <a:r>
              <a:rPr lang="zh-CN" altLang="en-US" dirty="0">
                <a:latin typeface="+mn-ea"/>
              </a:rPr>
              <a:t>，</a:t>
            </a:r>
            <a:r>
              <a:rPr lang="en-US" altLang="zh-CN" dirty="0" err="1">
                <a:latin typeface="+mn-ea"/>
              </a:rPr>
              <a:t>flv</a:t>
            </a:r>
            <a:r>
              <a:rPr lang="zh-CN" altLang="en-US" dirty="0">
                <a:latin typeface="+mn-ea"/>
              </a:rPr>
              <a:t>，</a:t>
            </a:r>
            <a:r>
              <a:rPr lang="en-US" altLang="zh-CN" dirty="0" err="1">
                <a:latin typeface="+mn-ea"/>
              </a:rPr>
              <a:t>mkv</a:t>
            </a:r>
            <a:r>
              <a:rPr lang="zh-CN" altLang="en-US" dirty="0">
                <a:latin typeface="+mn-ea"/>
              </a:rPr>
              <a:t>等等（当然也使用不同的图标）。在这里需要注意的是，这些格式代表的是</a:t>
            </a:r>
            <a:r>
              <a:rPr lang="zh-CN" altLang="en-US" dirty="0">
                <a:solidFill>
                  <a:srgbClr val="FF0000"/>
                </a:solidFill>
                <a:latin typeface="+mn-ea"/>
              </a:rPr>
              <a:t>封装格式</a:t>
            </a:r>
            <a:r>
              <a:rPr lang="zh-CN" altLang="en-US" dirty="0">
                <a:latin typeface="+mn-ea"/>
              </a:rPr>
              <a:t>。何为封装格式？就是把视频数据和音频数据打包成一个文件的规范。仅仅靠看文件的后缀，很难能看出具体使用了什么视音频编码标准。总的来说，不同的封装格式之间差距不大，各有优劣。</a:t>
            </a:r>
          </a:p>
          <a:p>
            <a:r>
              <a:rPr lang="zh-CN" altLang="en-US" dirty="0">
                <a:latin typeface="+mn-ea"/>
              </a:rPr>
              <a:t>注：有些封装格式支持的视音频编码标准十分广泛，应该算比较优秀的封装格式，比如</a:t>
            </a:r>
            <a:r>
              <a:rPr lang="en-US" altLang="zh-CN" dirty="0">
                <a:latin typeface="+mn-ea"/>
              </a:rPr>
              <a:t>MKV</a:t>
            </a:r>
            <a:r>
              <a:rPr lang="zh-CN" altLang="en-US" dirty="0">
                <a:latin typeface="+mn-ea"/>
              </a:rPr>
              <a:t>；而有些封装格式支持的视音频编码标准很少，应该属于落后的封装格式，比如</a:t>
            </a:r>
            <a:r>
              <a:rPr lang="en-US" altLang="zh-CN" dirty="0">
                <a:latin typeface="+mn-ea"/>
              </a:rPr>
              <a:t>RMVB</a:t>
            </a:r>
            <a:r>
              <a:rPr lang="zh-CN" altLang="en-US" dirty="0">
                <a:latin typeface="+mn-ea"/>
              </a:rPr>
              <a:t>。</a:t>
            </a:r>
          </a:p>
        </p:txBody>
      </p:sp>
    </p:spTree>
    <p:extLst>
      <p:ext uri="{BB962C8B-B14F-4D97-AF65-F5344CB8AC3E}">
        <p14:creationId xmlns:p14="http://schemas.microsoft.com/office/powerpoint/2010/main" val="291661541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(3)</a:t>
            </a:r>
            <a:endParaRPr lang="zh-CN" altLang="en-US" sz="2400" dirty="0">
              <a:solidFill>
                <a:srgbClr val="FF0000"/>
              </a:solidFill>
            </a:endParaRPr>
          </a:p>
        </p:txBody>
      </p:sp>
      <p:sp>
        <p:nvSpPr>
          <p:cNvPr id="11" name="内容占位符 2"/>
          <p:cNvSpPr txBox="1">
            <a:spLocks/>
          </p:cNvSpPr>
          <p:nvPr/>
        </p:nvSpPr>
        <p:spPr>
          <a:xfrm>
            <a:off x="1043608" y="1916832"/>
            <a:ext cx="633670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例子</a:t>
            </a:r>
            <a:endParaRPr lang="en-US" altLang="zh-CN" dirty="0" smtClean="0"/>
          </a:p>
          <a:p>
            <a:pPr marL="685800" lvl="2" indent="0">
              <a:buNone/>
            </a:pPr>
            <a:r>
              <a:rPr lang="zh-CN" altLang="en-US" dirty="0" smtClean="0"/>
              <a:t>传输</a:t>
            </a:r>
            <a:r>
              <a:rPr lang="en-US" altLang="zh-CN" dirty="0" smtClean="0"/>
              <a:t>4byte </a:t>
            </a:r>
            <a:r>
              <a:rPr lang="zh-CN" altLang="en-US" dirty="0" smtClean="0"/>
              <a:t>位宽信号</a:t>
            </a:r>
            <a:endParaRPr lang="en-US" altLang="zh-CN" dirty="0" smtClean="0"/>
          </a:p>
          <a:p>
            <a:pPr marL="685800" lvl="2" indent="0">
              <a:buNone/>
            </a:pPr>
            <a:r>
              <a:rPr lang="en-US" altLang="zh-CN" dirty="0" smtClean="0"/>
              <a:t>10, 11, 12, 12, 10, 9, 9, 8, 10, 11, 12, 14</a:t>
            </a:r>
          </a:p>
          <a:p>
            <a:pPr lvl="2"/>
            <a:r>
              <a:rPr lang="zh-CN" altLang="en-US" dirty="0" smtClean="0"/>
              <a:t>方案</a:t>
            </a:r>
            <a:r>
              <a:rPr lang="en-US" altLang="zh-CN" dirty="0" smtClean="0"/>
              <a:t>1</a:t>
            </a:r>
            <a:r>
              <a:rPr lang="zh-CN" altLang="en-US" dirty="0" smtClean="0"/>
              <a:t>： </a:t>
            </a:r>
            <a:endParaRPr lang="en-US" altLang="zh-CN" dirty="0" smtClean="0"/>
          </a:p>
          <a:p>
            <a:pPr marL="685800" lvl="2" indent="0">
              <a:buNone/>
            </a:pPr>
            <a:r>
              <a:rPr lang="en-US" altLang="zh-CN" dirty="0" smtClean="0"/>
              <a:t>1010, 1011, 1100, 1100, …</a:t>
            </a:r>
          </a:p>
          <a:p>
            <a:pPr lvl="2"/>
            <a:endParaRPr lang="en-US" altLang="zh-CN" dirty="0" smtClean="0"/>
          </a:p>
          <a:p>
            <a:pPr lvl="2"/>
            <a:r>
              <a:rPr lang="zh-CN" altLang="en-US" dirty="0" smtClean="0"/>
              <a:t>方案</a:t>
            </a:r>
            <a:r>
              <a:rPr lang="en-US" altLang="zh-CN" dirty="0" smtClean="0"/>
              <a:t>2(</a:t>
            </a:r>
            <a:r>
              <a:rPr lang="zh-CN" altLang="en-US" dirty="0" smtClean="0"/>
              <a:t>差分信号</a:t>
            </a:r>
            <a:r>
              <a:rPr lang="en-US" altLang="zh-CN" dirty="0" smtClean="0"/>
              <a:t>) </a:t>
            </a:r>
          </a:p>
          <a:p>
            <a:pPr marL="685800" lvl="2" indent="0">
              <a:buNone/>
            </a:pPr>
            <a:r>
              <a:rPr lang="en-US" altLang="zh-CN" dirty="0" smtClean="0"/>
              <a:t>1010, +1, +1, 0, -2, -1, 0, -1, +2, +1, +1, + 2</a:t>
            </a:r>
            <a:endParaRPr lang="zh-CN" altLang="en-US" dirty="0" smtClean="0"/>
          </a:p>
        </p:txBody>
      </p:sp>
    </p:spTree>
    <p:extLst>
      <p:ext uri="{BB962C8B-B14F-4D97-AF65-F5344CB8AC3E}">
        <p14:creationId xmlns:p14="http://schemas.microsoft.com/office/powerpoint/2010/main" val="1642543211"/>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(4)</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p>
          <a:p>
            <a:pPr lvl="2"/>
            <a:r>
              <a:rPr lang="zh-CN" altLang="en-US" dirty="0" smtClean="0"/>
              <a:t>因此，可以用另一种方法进行视频编码，将图像进过某种数学变换后，得到变换域中的图像，其中</a:t>
            </a:r>
            <a:r>
              <a:rPr lang="en-US" altLang="zh-CN" dirty="0" err="1" smtClean="0"/>
              <a:t>u,v</a:t>
            </a:r>
            <a:r>
              <a:rPr lang="zh-CN" altLang="en-US" dirty="0" smtClean="0"/>
              <a:t>分别是空间频率坐标。用</a:t>
            </a:r>
            <a:r>
              <a:rPr lang="en-US" altLang="zh-CN" dirty="0" smtClean="0"/>
              <a:t>”o”</a:t>
            </a:r>
            <a:r>
              <a:rPr lang="zh-CN" altLang="en-US" dirty="0" smtClean="0"/>
              <a:t>表示低频和直流占图像能量中的大部分，而高频部分</a:t>
            </a:r>
            <a:r>
              <a:rPr lang="en-US" altLang="zh-CN" dirty="0" smtClean="0"/>
              <a:t>(</a:t>
            </a:r>
            <a:r>
              <a:rPr lang="zh-CN" altLang="en-US" dirty="0" smtClean="0"/>
              <a:t>用</a:t>
            </a:r>
            <a:r>
              <a:rPr lang="en-US" altLang="zh-CN" dirty="0" smtClean="0"/>
              <a:t>”x”</a:t>
            </a:r>
            <a:r>
              <a:rPr lang="zh-CN" altLang="en-US" dirty="0" smtClean="0"/>
              <a:t>表示</a:t>
            </a:r>
            <a:r>
              <a:rPr lang="en-US" altLang="zh-CN" dirty="0" smtClean="0"/>
              <a:t>)</a:t>
            </a:r>
            <a:r>
              <a:rPr lang="zh-CN" altLang="en-US" dirty="0" smtClean="0"/>
              <a:t>则是少量的，于是可用较少的码表示直流低频以及高频。</a:t>
            </a:r>
          </a:p>
        </p:txBody>
      </p:sp>
    </p:spTree>
    <p:extLst>
      <p:ext uri="{BB962C8B-B14F-4D97-AF65-F5344CB8AC3E}">
        <p14:creationId xmlns:p14="http://schemas.microsoft.com/office/powerpoint/2010/main" val="2148718153"/>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(5)</a:t>
            </a:r>
            <a:endParaRPr lang="zh-CN" altLang="en-US" sz="2400" dirty="0">
              <a:solidFill>
                <a:srgbClr val="FF0000"/>
              </a:solidFill>
            </a:endParaRPr>
          </a:p>
        </p:txBody>
      </p:sp>
      <p:sp>
        <p:nvSpPr>
          <p:cNvPr id="10" name="矩形 9"/>
          <p:cNvSpPr/>
          <p:nvPr/>
        </p:nvSpPr>
        <p:spPr>
          <a:xfrm>
            <a:off x="1691680" y="1984772"/>
            <a:ext cx="5688632" cy="4154984"/>
          </a:xfrm>
          <a:prstGeom prst="rect">
            <a:avLst/>
          </a:prstGeom>
        </p:spPr>
        <p:txBody>
          <a:bodyPr wrap="square">
            <a:spAutoFit/>
          </a:bodyPr>
          <a:lstStyle/>
          <a:p>
            <a:pPr>
              <a:lnSpc>
                <a:spcPct val="200000"/>
              </a:lnSpc>
              <a:buFont typeface="Wingdings" pitchFamily="2" charset="2"/>
              <a:buNone/>
            </a:pPr>
            <a:r>
              <a:rPr lang="en-US" altLang="zh-CN" b="1" dirty="0">
                <a:solidFill>
                  <a:srgbClr val="FF33CC"/>
                </a:solidFill>
                <a:latin typeface="宋体" pitchFamily="2" charset="-122"/>
              </a:rPr>
              <a:t>JPEG</a:t>
            </a:r>
            <a:r>
              <a:rPr lang="zh-CN" altLang="en-US" b="1" dirty="0">
                <a:solidFill>
                  <a:srgbClr val="FF33CC"/>
                </a:solidFill>
                <a:latin typeface="宋体" pitchFamily="2" charset="-122"/>
              </a:rPr>
              <a:t>标准的算法的三个基本步骤</a:t>
            </a:r>
          </a:p>
          <a:p>
            <a:pPr>
              <a:lnSpc>
                <a:spcPct val="200000"/>
              </a:lnSpc>
              <a:buFont typeface="Wingdings" pitchFamily="2" charset="2"/>
              <a:buNone/>
            </a:pPr>
            <a:r>
              <a:rPr lang="en-US" altLang="zh-CN" b="1" dirty="0">
                <a:solidFill>
                  <a:srgbClr val="FF33CC"/>
                </a:solidFill>
                <a:latin typeface="宋体" pitchFamily="2" charset="-122"/>
              </a:rPr>
              <a:t>(1)</a:t>
            </a:r>
            <a:r>
              <a:rPr lang="zh-CN" altLang="en-US" b="1" dirty="0">
                <a:solidFill>
                  <a:srgbClr val="FF33CC"/>
                </a:solidFill>
                <a:latin typeface="宋体" pitchFamily="2" charset="-122"/>
              </a:rPr>
              <a:t>用</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变换来分析图像    </a:t>
            </a:r>
          </a:p>
          <a:p>
            <a:pPr>
              <a:lnSpc>
                <a:spcPct val="200000"/>
              </a:lnSpc>
              <a:buFont typeface="Wingdings" pitchFamily="2" charset="2"/>
              <a:buNone/>
            </a:pPr>
            <a:r>
              <a:rPr lang="en-US" altLang="zh-CN" b="1" dirty="0">
                <a:solidFill>
                  <a:srgbClr val="FF33CC"/>
                </a:solidFill>
                <a:latin typeface="宋体" pitchFamily="2" charset="-122"/>
              </a:rPr>
              <a:t>(2)</a:t>
            </a:r>
            <a:r>
              <a:rPr lang="zh-CN" altLang="en-US" b="1" dirty="0">
                <a:solidFill>
                  <a:srgbClr val="FF33CC"/>
                </a:solidFill>
                <a:latin typeface="宋体" pitchFamily="2" charset="-122"/>
              </a:rPr>
              <a:t>用对于人眼是最佳效果的加权函数来量化</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系数    </a:t>
            </a:r>
          </a:p>
          <a:p>
            <a:pPr>
              <a:lnSpc>
                <a:spcPct val="200000"/>
              </a:lnSpc>
              <a:buFont typeface="Wingdings" pitchFamily="2" charset="2"/>
              <a:buNone/>
            </a:pPr>
            <a:r>
              <a:rPr lang="en-US" altLang="zh-CN" b="1" dirty="0">
                <a:solidFill>
                  <a:srgbClr val="FF33CC"/>
                </a:solidFill>
                <a:latin typeface="宋体" pitchFamily="2" charset="-122"/>
              </a:rPr>
              <a:t>(3)</a:t>
            </a:r>
            <a:r>
              <a:rPr lang="zh-CN" altLang="en-US" b="1" dirty="0">
                <a:solidFill>
                  <a:srgbClr val="FF33CC"/>
                </a:solidFill>
                <a:latin typeface="宋体" pitchFamily="2" charset="-122"/>
              </a:rPr>
              <a:t>对数据进行熵编码</a:t>
            </a:r>
            <a:r>
              <a:rPr lang="zh-CN" altLang="en-US" b="1" dirty="0" smtClean="0">
                <a:solidFill>
                  <a:srgbClr val="FF33CC"/>
                </a:solidFill>
                <a:latin typeface="宋体" pitchFamily="2" charset="-122"/>
              </a:rPr>
              <a:t>。</a:t>
            </a:r>
            <a:endParaRPr lang="en-US" altLang="zh-CN" b="1" dirty="0" smtClean="0">
              <a:solidFill>
                <a:srgbClr val="FF33CC"/>
              </a:solidFill>
              <a:latin typeface="宋体" pitchFamily="2" charset="-122"/>
            </a:endParaRPr>
          </a:p>
          <a:p>
            <a:pPr>
              <a:lnSpc>
                <a:spcPct val="200000"/>
              </a:lnSpc>
              <a:buFont typeface="Wingdings" pitchFamily="2" charset="2"/>
              <a:buNone/>
            </a:pPr>
            <a:r>
              <a:rPr lang="zh-CN" altLang="en-US" sz="1200" dirty="0" smtClean="0">
                <a:latin typeface="+mn-ea"/>
              </a:rPr>
              <a:t>   信息</a:t>
            </a:r>
            <a:r>
              <a:rPr lang="zh-CN" altLang="en-US" sz="1200" dirty="0">
                <a:latin typeface="+mn-ea"/>
              </a:rPr>
              <a:t>是个很抽象的概念。人们常常说信息很多，或者信息较少，但却很难说清楚信息到底有多少。比如一本五十万字的中文书到底有多少信息量。</a:t>
            </a:r>
          </a:p>
          <a:p>
            <a:pPr>
              <a:lnSpc>
                <a:spcPct val="200000"/>
              </a:lnSpc>
              <a:buFont typeface="Wingdings" pitchFamily="2" charset="2"/>
              <a:buNone/>
            </a:pPr>
            <a:r>
              <a:rPr lang="zh-CN" altLang="en-US" sz="1200" dirty="0" smtClean="0">
                <a:latin typeface="+mn-ea"/>
              </a:rPr>
              <a:t>   直到</a:t>
            </a:r>
            <a:r>
              <a:rPr lang="en-US" altLang="zh-CN" sz="1200" dirty="0">
                <a:latin typeface="+mn-ea"/>
              </a:rPr>
              <a:t>1948</a:t>
            </a:r>
            <a:r>
              <a:rPr lang="zh-CN" altLang="en-US" sz="1200" dirty="0">
                <a:latin typeface="+mn-ea"/>
              </a:rPr>
              <a:t>年，香农提出了“信息熵”的概念，才解决了对信息的量化度量问题。信息熵这个词是</a:t>
            </a:r>
            <a:r>
              <a:rPr lang="en-US" altLang="zh-CN" sz="1200" dirty="0">
                <a:latin typeface="+mn-ea"/>
              </a:rPr>
              <a:t>C</a:t>
            </a:r>
            <a:r>
              <a:rPr lang="zh-CN" altLang="en-US" sz="1200" dirty="0">
                <a:latin typeface="+mn-ea"/>
              </a:rPr>
              <a:t>．</a:t>
            </a:r>
            <a:r>
              <a:rPr lang="en-US" altLang="zh-CN" sz="1200" dirty="0">
                <a:latin typeface="+mn-ea"/>
              </a:rPr>
              <a:t>E</a:t>
            </a:r>
            <a:r>
              <a:rPr lang="zh-CN" altLang="en-US" sz="1200" dirty="0">
                <a:latin typeface="+mn-ea"/>
              </a:rPr>
              <a:t>．香农从热力学中借用过来的。热力学中的热熵是表示分子状态混乱程度的物理量。香农用信息熵的概念来描述信源的不确定度。</a:t>
            </a:r>
            <a:endParaRPr lang="zh-CN" altLang="en-US" sz="1200" dirty="0">
              <a:latin typeface="+mn-ea"/>
            </a:endParaRPr>
          </a:p>
        </p:txBody>
      </p:sp>
    </p:spTree>
    <p:extLst>
      <p:ext uri="{BB962C8B-B14F-4D97-AF65-F5344CB8AC3E}">
        <p14:creationId xmlns:p14="http://schemas.microsoft.com/office/powerpoint/2010/main" val="3271180243"/>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(6)</a:t>
            </a:r>
            <a:endParaRPr lang="zh-CN" altLang="en-US" sz="2400" dirty="0">
              <a:solidFill>
                <a:srgbClr val="FF0000"/>
              </a:solidFill>
            </a:endParaRPr>
          </a:p>
        </p:txBody>
      </p:sp>
      <p:pic>
        <p:nvPicPr>
          <p:cNvPr id="8" name="Picture 3" descr="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38648"/>
            <a:ext cx="4288127" cy="3030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54761" y="4797152"/>
            <a:ext cx="2394012" cy="830997"/>
          </a:xfrm>
          <a:prstGeom prst="rect">
            <a:avLst/>
          </a:prstGeom>
        </p:spPr>
        <p:txBody>
          <a:bodyPr wrap="square">
            <a:spAutoFit/>
          </a:bodyPr>
          <a:lstStyle/>
          <a:p>
            <a:pPr algn="ctr">
              <a:lnSpc>
                <a:spcPct val="200000"/>
              </a:lnSpc>
            </a:pPr>
            <a:r>
              <a:rPr lang="zh-CN" altLang="en-US" sz="1200" dirty="0">
                <a:solidFill>
                  <a:srgbClr val="FF33CC"/>
                </a:solidFill>
              </a:rPr>
              <a:t>基于</a:t>
            </a:r>
            <a:r>
              <a:rPr lang="en-US" altLang="zh-CN" sz="1200" dirty="0">
                <a:solidFill>
                  <a:srgbClr val="FF33CC"/>
                </a:solidFill>
              </a:rPr>
              <a:t>DCT</a:t>
            </a:r>
            <a:r>
              <a:rPr lang="zh-CN" altLang="en-US" sz="1200" dirty="0">
                <a:solidFill>
                  <a:srgbClr val="FF33CC"/>
                </a:solidFill>
              </a:rPr>
              <a:t>的编、解码器方框</a:t>
            </a:r>
            <a:r>
              <a:rPr lang="zh-CN" altLang="en-US" sz="1200" dirty="0" smtClean="0">
                <a:solidFill>
                  <a:srgbClr val="FF33CC"/>
                </a:solidFill>
              </a:rPr>
              <a:t>简图</a:t>
            </a:r>
            <a:endParaRPr lang="zh-CN" altLang="en-US" sz="1200" dirty="0">
              <a:solidFill>
                <a:srgbClr val="FF33CC"/>
              </a:solidFill>
            </a:endParaRPr>
          </a:p>
          <a:p>
            <a:pPr algn="ctr">
              <a:lnSpc>
                <a:spcPct val="200000"/>
              </a:lnSpc>
            </a:pPr>
            <a:r>
              <a:rPr lang="en-US" altLang="zh-CN" sz="1200" dirty="0">
                <a:solidFill>
                  <a:srgbClr val="FF33CC"/>
                </a:solidFill>
              </a:rPr>
              <a:t>(a) </a:t>
            </a:r>
            <a:r>
              <a:rPr lang="zh-CN" altLang="en-US" sz="1200" dirty="0">
                <a:solidFill>
                  <a:srgbClr val="FF33CC"/>
                </a:solidFill>
              </a:rPr>
              <a:t>编码器</a:t>
            </a:r>
            <a:r>
              <a:rPr lang="en-US" altLang="zh-CN" sz="1200" dirty="0">
                <a:solidFill>
                  <a:srgbClr val="FF33CC"/>
                </a:solidFill>
              </a:rPr>
              <a:t>; (b) </a:t>
            </a:r>
            <a:r>
              <a:rPr lang="zh-CN" altLang="en-US" sz="1200" dirty="0">
                <a:solidFill>
                  <a:srgbClr val="FF33CC"/>
                </a:solidFill>
              </a:rPr>
              <a:t>解码器</a:t>
            </a:r>
          </a:p>
        </p:txBody>
      </p:sp>
    </p:spTree>
    <p:extLst>
      <p:ext uri="{BB962C8B-B14F-4D97-AF65-F5344CB8AC3E}">
        <p14:creationId xmlns:p14="http://schemas.microsoft.com/office/powerpoint/2010/main" val="4047098835"/>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(7)</a:t>
            </a:r>
            <a:endParaRPr lang="zh-CN" altLang="en-US" sz="2400" dirty="0">
              <a:solidFill>
                <a:srgbClr val="FF0000"/>
              </a:solidFill>
            </a:endParaRPr>
          </a:p>
        </p:txBody>
      </p:sp>
      <p:pic>
        <p:nvPicPr>
          <p:cNvPr id="9" name="Picture 2" descr="Img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74094"/>
            <a:ext cx="2764899" cy="2736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Img00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6539" y="2070869"/>
            <a:ext cx="2782614" cy="2736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1043608" y="4859868"/>
            <a:ext cx="5832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u="none" dirty="0">
                <a:solidFill>
                  <a:srgbClr val="FF33CC"/>
                </a:solidFill>
                <a:latin typeface="幼圆" pitchFamily="49" charset="-122"/>
                <a:ea typeface="幼圆" pitchFamily="49" charset="-122"/>
              </a:rPr>
              <a:t>     JPEG</a:t>
            </a:r>
            <a:r>
              <a:rPr lang="zh-CN" altLang="en-US" u="none" dirty="0">
                <a:solidFill>
                  <a:srgbClr val="FF33CC"/>
                </a:solidFill>
                <a:latin typeface="幼圆" pitchFamily="49" charset="-122"/>
                <a:ea typeface="幼圆" pitchFamily="49" charset="-122"/>
              </a:rPr>
              <a:t>亮度量化表             </a:t>
            </a:r>
            <a:r>
              <a:rPr lang="en-US" altLang="zh-CN" u="none" dirty="0" smtClean="0">
                <a:solidFill>
                  <a:srgbClr val="FF33CC"/>
                </a:solidFill>
                <a:latin typeface="幼圆" pitchFamily="49" charset="-122"/>
                <a:ea typeface="幼圆" pitchFamily="49" charset="-122"/>
              </a:rPr>
              <a:t>JPEG</a:t>
            </a:r>
            <a:r>
              <a:rPr lang="zh-CN" altLang="en-US" u="none" dirty="0">
                <a:solidFill>
                  <a:srgbClr val="FF33CC"/>
                </a:solidFill>
                <a:latin typeface="幼圆" pitchFamily="49" charset="-122"/>
                <a:ea typeface="幼圆" pitchFamily="49" charset="-122"/>
              </a:rPr>
              <a:t>色度量化表 </a:t>
            </a:r>
          </a:p>
        </p:txBody>
      </p:sp>
    </p:spTree>
    <p:extLst>
      <p:ext uri="{BB962C8B-B14F-4D97-AF65-F5344CB8AC3E}">
        <p14:creationId xmlns:p14="http://schemas.microsoft.com/office/powerpoint/2010/main" val="104601576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(8)</a:t>
            </a:r>
            <a:endParaRPr lang="zh-CN" altLang="en-US" sz="2400" dirty="0">
              <a:solidFill>
                <a:srgbClr val="FF0000"/>
              </a:solidFill>
            </a:endParaRPr>
          </a:p>
        </p:txBody>
      </p:sp>
      <p:pic>
        <p:nvPicPr>
          <p:cNvPr id="9218"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7652"/>
            <a:ext cx="5229226"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7506"/>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(9)</a:t>
            </a:r>
            <a:endParaRPr lang="zh-CN" altLang="en-US" sz="2400" dirty="0">
              <a:solidFill>
                <a:srgbClr val="FF0000"/>
              </a:solidFill>
            </a:endParaRPr>
          </a:p>
        </p:txBody>
      </p:sp>
      <p:pic>
        <p:nvPicPr>
          <p:cNvPr id="8194"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16832"/>
            <a:ext cx="3653508" cy="37344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0_13188487000ZC5.g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347981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0_13188487000ZC5.gi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702459"/>
            <a:ext cx="2015993"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49211"/>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帧内预测编码</a:t>
            </a:r>
            <a:endParaRPr lang="zh-CN" altLang="en-US" u="none" dirty="0">
              <a:solidFill>
                <a:srgbClr val="FF33CC"/>
              </a:solidFill>
              <a:effectLst>
                <a:outerShdw blurRad="38100" dist="38100" dir="2700000" algn="tl">
                  <a:srgbClr val="000000"/>
                </a:outerShdw>
              </a:effectLst>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lnSpc>
                <a:spcPct val="130000"/>
              </a:lnSpc>
            </a:pPr>
            <a:r>
              <a:rPr lang="en-US" altLang="zh-CN" sz="1400" dirty="0"/>
              <a:t>H.264</a:t>
            </a:r>
            <a:r>
              <a:rPr lang="zh-CN" altLang="en-US" sz="1400" dirty="0"/>
              <a:t>并不直接对图像块进行处理，而是根据邻近块</a:t>
            </a:r>
            <a:r>
              <a:rPr lang="en-US" altLang="zh-CN" sz="1400" dirty="0"/>
              <a:t>(</a:t>
            </a:r>
            <a:r>
              <a:rPr lang="zh-CN" altLang="en-US" sz="1400" dirty="0"/>
              <a:t>通常是位于当前块上面和左边相邻的己编码块</a:t>
            </a:r>
            <a:r>
              <a:rPr lang="en-US" altLang="zh-CN" sz="1400" dirty="0"/>
              <a:t>)</a:t>
            </a:r>
            <a:r>
              <a:rPr lang="zh-CN" altLang="en-US" sz="1400" dirty="0"/>
              <a:t>的值来预测当前宏块的值，然后再对预测值和原始值的差值进行变换、量化和编码。这种方法由于是对预测误差进行编码，因此编码效率更高。</a:t>
            </a:r>
          </a:p>
          <a:p>
            <a:pPr>
              <a:lnSpc>
                <a:spcPct val="130000"/>
              </a:lnSpc>
            </a:pPr>
            <a:r>
              <a:rPr lang="en-US" altLang="zh-CN" sz="1400" dirty="0"/>
              <a:t>H.264</a:t>
            </a:r>
            <a:r>
              <a:rPr lang="zh-CN" altLang="en-US" sz="1400" dirty="0"/>
              <a:t>支持两种帧内编码模式，即</a:t>
            </a:r>
            <a:r>
              <a:rPr lang="en-US" altLang="zh-CN" sz="1400" dirty="0"/>
              <a:t>4×4</a:t>
            </a:r>
            <a:r>
              <a:rPr lang="zh-CN" altLang="en-US" sz="1400" dirty="0"/>
              <a:t>与</a:t>
            </a:r>
            <a:r>
              <a:rPr lang="en-US" altLang="zh-CN" sz="1400" dirty="0"/>
              <a:t>16×16</a:t>
            </a:r>
            <a:r>
              <a:rPr lang="zh-CN" altLang="en-US" sz="1400" dirty="0"/>
              <a:t>编码模式。 </a:t>
            </a:r>
          </a:p>
          <a:p>
            <a:endParaRPr lang="zh-CN" altLang="en-US" sz="1400" dirty="0" smtClean="0"/>
          </a:p>
        </p:txBody>
      </p:sp>
      <p:sp>
        <p:nvSpPr>
          <p:cNvPr id="14" name="Text Box 3"/>
          <p:cNvSpPr txBox="1">
            <a:spLocks noChangeArrowheads="1"/>
          </p:cNvSpPr>
          <p:nvPr/>
        </p:nvSpPr>
        <p:spPr bwMode="auto">
          <a:xfrm>
            <a:off x="1331640" y="3917853"/>
            <a:ext cx="2262909" cy="29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altLang="zh-CN" sz="1200" b="1" dirty="0">
                <a:latin typeface="Times New Roman" pitchFamily="18" charset="0"/>
              </a:rPr>
              <a:t>Q  A  B  C  D  E  F  G  H</a:t>
            </a:r>
            <a:endParaRPr lang="en-US" altLang="zh-CN" sz="1200" b="1" dirty="0"/>
          </a:p>
        </p:txBody>
      </p:sp>
      <p:sp>
        <p:nvSpPr>
          <p:cNvPr id="15" name="Text Box 4"/>
          <p:cNvSpPr txBox="1">
            <a:spLocks noChangeArrowheads="1"/>
          </p:cNvSpPr>
          <p:nvPr/>
        </p:nvSpPr>
        <p:spPr bwMode="auto">
          <a:xfrm>
            <a:off x="1331640" y="4244485"/>
            <a:ext cx="339436" cy="206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120000"/>
              </a:lnSpc>
            </a:pPr>
            <a:r>
              <a:rPr lang="en-US" altLang="zh-CN" sz="1200" b="1">
                <a:latin typeface="Times New Roman" pitchFamily="18" charset="0"/>
              </a:rPr>
              <a:t>I</a:t>
            </a:r>
          </a:p>
          <a:p>
            <a:pPr algn="just">
              <a:lnSpc>
                <a:spcPct val="120000"/>
              </a:lnSpc>
            </a:pPr>
            <a:r>
              <a:rPr lang="en-US" altLang="zh-CN" sz="1200" b="1">
                <a:latin typeface="Times New Roman" pitchFamily="18" charset="0"/>
              </a:rPr>
              <a:t>J</a:t>
            </a:r>
          </a:p>
          <a:p>
            <a:pPr algn="just">
              <a:lnSpc>
                <a:spcPct val="120000"/>
              </a:lnSpc>
            </a:pPr>
            <a:r>
              <a:rPr lang="en-US" altLang="zh-CN" sz="1200" b="1">
                <a:latin typeface="Times New Roman" pitchFamily="18" charset="0"/>
              </a:rPr>
              <a:t>K</a:t>
            </a:r>
          </a:p>
          <a:p>
            <a:pPr algn="just">
              <a:lnSpc>
                <a:spcPct val="120000"/>
              </a:lnSpc>
            </a:pPr>
            <a:r>
              <a:rPr lang="en-US" altLang="zh-CN" sz="1200" b="1">
                <a:latin typeface="Times New Roman" pitchFamily="18" charset="0"/>
              </a:rPr>
              <a:t>L</a:t>
            </a:r>
          </a:p>
          <a:p>
            <a:pPr algn="just">
              <a:lnSpc>
                <a:spcPct val="120000"/>
              </a:lnSpc>
            </a:pPr>
            <a:r>
              <a:rPr lang="en-US" altLang="zh-CN" sz="1200" b="1">
                <a:latin typeface="Times New Roman" pitchFamily="18" charset="0"/>
              </a:rPr>
              <a:t>M</a:t>
            </a:r>
          </a:p>
          <a:p>
            <a:pPr algn="just">
              <a:lnSpc>
                <a:spcPct val="120000"/>
              </a:lnSpc>
            </a:pPr>
            <a:r>
              <a:rPr lang="en-US" altLang="zh-CN" sz="1200" b="1">
                <a:latin typeface="Times New Roman" pitchFamily="18" charset="0"/>
              </a:rPr>
              <a:t>N</a:t>
            </a:r>
          </a:p>
          <a:p>
            <a:pPr algn="just">
              <a:lnSpc>
                <a:spcPct val="120000"/>
              </a:lnSpc>
            </a:pPr>
            <a:r>
              <a:rPr lang="en-US" altLang="zh-CN" sz="1200" b="1">
                <a:latin typeface="Times New Roman" pitchFamily="18" charset="0"/>
              </a:rPr>
              <a:t>O</a:t>
            </a:r>
          </a:p>
          <a:p>
            <a:pPr algn="just">
              <a:lnSpc>
                <a:spcPct val="120000"/>
              </a:lnSpc>
            </a:pPr>
            <a:r>
              <a:rPr lang="en-US" altLang="zh-CN" sz="1200" b="1">
                <a:latin typeface="Times New Roman" pitchFamily="18" charset="0"/>
              </a:rPr>
              <a:t>P</a:t>
            </a:r>
            <a:endParaRPr lang="en-US" altLang="zh-CN" sz="1200" b="1"/>
          </a:p>
        </p:txBody>
      </p:sp>
      <p:sp>
        <p:nvSpPr>
          <p:cNvPr id="16" name="Text Box 5"/>
          <p:cNvSpPr txBox="1">
            <a:spLocks noChangeArrowheads="1"/>
          </p:cNvSpPr>
          <p:nvPr/>
        </p:nvSpPr>
        <p:spPr bwMode="auto">
          <a:xfrm>
            <a:off x="1614504" y="4244485"/>
            <a:ext cx="1131454" cy="119765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lstStyle/>
          <a:p>
            <a:pPr algn="just"/>
            <a:r>
              <a:rPr lang="en-US" altLang="zh-CN" sz="1400" dirty="0">
                <a:latin typeface="Times New Roman" pitchFamily="18" charset="0"/>
              </a:rPr>
              <a:t>a  b  c  d</a:t>
            </a:r>
          </a:p>
          <a:p>
            <a:pPr algn="just"/>
            <a:r>
              <a:rPr lang="en-US" altLang="zh-CN" sz="1400" dirty="0">
                <a:latin typeface="Times New Roman" pitchFamily="18" charset="0"/>
              </a:rPr>
              <a:t>e  f  g  h  </a:t>
            </a:r>
          </a:p>
          <a:p>
            <a:pPr algn="just"/>
            <a:r>
              <a:rPr lang="en-US" altLang="zh-CN" sz="1400" dirty="0" err="1">
                <a:latin typeface="Times New Roman" pitchFamily="18" charset="0"/>
              </a:rPr>
              <a:t>i</a:t>
            </a:r>
            <a:r>
              <a:rPr lang="en-US" altLang="zh-CN" sz="1400" dirty="0">
                <a:latin typeface="Times New Roman" pitchFamily="18" charset="0"/>
              </a:rPr>
              <a:t>  j   k  l </a:t>
            </a:r>
          </a:p>
          <a:p>
            <a:pPr algn="just"/>
            <a:r>
              <a:rPr lang="en-US" altLang="zh-CN" sz="1400" dirty="0">
                <a:latin typeface="Times New Roman" pitchFamily="18" charset="0"/>
              </a:rPr>
              <a:t>m  n  o  p</a:t>
            </a:r>
            <a:endParaRPr lang="en-US" altLang="zh-CN" sz="1400" dirty="0"/>
          </a:p>
        </p:txBody>
      </p:sp>
      <p:pic>
        <p:nvPicPr>
          <p:cNvPr id="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985" y="3923524"/>
            <a:ext cx="2764992" cy="251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0356607"/>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smtClean="0"/>
              <a:t>Basic compression process is the same as intra-frame compression, but the data is the differences from the immediately preceding frame rather than the raw samples themselves.</a:t>
            </a:r>
          </a:p>
          <a:p>
            <a:r>
              <a:rPr lang="en-US" altLang="zh-CN" sz="1400" dirty="0" smtClean="0"/>
              <a:t>Frame Differencing</a:t>
            </a:r>
          </a:p>
          <a:p>
            <a:pPr lvl="1"/>
            <a:r>
              <a:rPr lang="en-US" altLang="zh-CN" sz="1400" dirty="0" smtClean="0"/>
              <a:t>Often the amount of information in the difference between two frames is a lot less than in the second frame itself</a:t>
            </a:r>
          </a:p>
          <a:p>
            <a:endParaRPr lang="zh-CN" altLang="en-US" sz="1400"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49080"/>
            <a:ext cx="4095750" cy="1952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
        <p:nvSpPr>
          <p:cNvPr id="10" name="矩形 9"/>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1064289532"/>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(11)</a:t>
            </a:r>
            <a:endParaRPr lang="zh-CN" altLang="en-US" sz="2400" dirty="0">
              <a:solidFill>
                <a:srgbClr val="FF0000"/>
              </a:solidFill>
            </a:endParaRPr>
          </a:p>
        </p:txBody>
      </p:sp>
      <p:sp>
        <p:nvSpPr>
          <p:cNvPr id="12" name="Text Box 2"/>
          <p:cNvSpPr txBox="1">
            <a:spLocks noChangeArrowheads="1"/>
          </p:cNvSpPr>
          <p:nvPr/>
        </p:nvSpPr>
        <p:spPr bwMode="auto">
          <a:xfrm>
            <a:off x="1731070" y="2132856"/>
            <a:ext cx="52892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en-US" altLang="zh-CN" sz="1200" b="0" u="none" dirty="0">
                <a:solidFill>
                  <a:schemeClr val="tx1"/>
                </a:solidFill>
                <a:latin typeface="Times New Roman" pitchFamily="18" charset="0"/>
              </a:rPr>
              <a:t> </a:t>
            </a:r>
            <a:r>
              <a:rPr kumimoji="1" lang="zh-CN" altLang="en-US" sz="1200" b="0" u="none" dirty="0">
                <a:solidFill>
                  <a:schemeClr val="tx1"/>
                </a:solidFill>
                <a:latin typeface="Times New Roman" pitchFamily="18" charset="0"/>
              </a:rPr>
              <a:t>　　</a:t>
            </a:r>
            <a:r>
              <a:rPr lang="zh-CN" altLang="en-US" sz="1200" u="none" dirty="0">
                <a:solidFill>
                  <a:srgbClr val="FF33CC"/>
                </a:solidFill>
              </a:rPr>
              <a:t>在 </a:t>
            </a:r>
            <a:r>
              <a:rPr lang="en-US" altLang="zh-CN" sz="1200" u="none" dirty="0">
                <a:solidFill>
                  <a:srgbClr val="FF33CC"/>
                </a:solidFill>
              </a:rPr>
              <a:t>MPEG-1</a:t>
            </a:r>
            <a:r>
              <a:rPr lang="zh-CN" altLang="en-US" sz="1200" u="none" dirty="0">
                <a:solidFill>
                  <a:srgbClr val="FF33CC"/>
                </a:solidFill>
              </a:rPr>
              <a:t>标准中，考虑到压缩比和随机存取这对矛盾，一共定义了四种图像类型： </a:t>
            </a:r>
          </a:p>
          <a:p>
            <a:pPr>
              <a:lnSpc>
                <a:spcPct val="200000"/>
              </a:lnSpc>
            </a:pPr>
            <a:r>
              <a:rPr lang="zh-CN" altLang="en-US" sz="1200" u="none" dirty="0">
                <a:solidFill>
                  <a:srgbClr val="FF33CC"/>
                </a:solidFill>
              </a:rPr>
              <a:t>　　</a:t>
            </a:r>
            <a:r>
              <a:rPr lang="en-US" altLang="zh-CN" sz="1200" u="none" dirty="0">
                <a:solidFill>
                  <a:srgbClr val="FF33CC"/>
                </a:solidFill>
              </a:rPr>
              <a:t>(1) I</a:t>
            </a:r>
            <a:r>
              <a:rPr lang="zh-CN" altLang="en-US" sz="1200" u="none" dirty="0">
                <a:solidFill>
                  <a:srgbClr val="FF33CC"/>
                </a:solidFill>
              </a:rPr>
              <a:t>帧图像，或称 </a:t>
            </a:r>
            <a:r>
              <a:rPr lang="en-US" altLang="zh-CN" sz="1200" u="none" dirty="0">
                <a:solidFill>
                  <a:srgbClr val="FF33CC"/>
                </a:solidFill>
              </a:rPr>
              <a:t>Intra</a:t>
            </a:r>
            <a:r>
              <a:rPr lang="zh-CN" altLang="en-US" sz="1200" u="none" dirty="0">
                <a:solidFill>
                  <a:srgbClr val="FF33CC"/>
                </a:solidFill>
              </a:rPr>
              <a:t>帧图像，采用帧内编码，不参照其它图像</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(2) P</a:t>
            </a:r>
            <a:r>
              <a:rPr lang="zh-CN" altLang="en-US" sz="1200" u="none" dirty="0">
                <a:solidFill>
                  <a:srgbClr val="FF33CC"/>
                </a:solidFill>
              </a:rPr>
              <a:t>帧图像，或称 </a:t>
            </a:r>
            <a:r>
              <a:rPr lang="en-US" altLang="zh-CN" sz="1200" u="none" dirty="0">
                <a:solidFill>
                  <a:srgbClr val="FF33CC"/>
                </a:solidFill>
              </a:rPr>
              <a:t>Predicted</a:t>
            </a:r>
            <a:r>
              <a:rPr lang="zh-CN" altLang="en-US" sz="1200" u="none" dirty="0">
                <a:solidFill>
                  <a:srgbClr val="FF33CC"/>
                </a:solidFill>
              </a:rPr>
              <a:t>帧图像，它们参照前一幅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(3) B</a:t>
            </a:r>
            <a:r>
              <a:rPr lang="zh-CN" altLang="en-US" sz="1200" u="none" dirty="0">
                <a:solidFill>
                  <a:srgbClr val="FF33CC"/>
                </a:solidFill>
              </a:rPr>
              <a:t>帧图像，或称双向预测帧图像，它们参照前一幅和后一幅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帧图像作双向运动补偿编码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(4) D</a:t>
            </a:r>
            <a:r>
              <a:rPr lang="zh-CN" altLang="en-US" sz="1200" u="none" dirty="0">
                <a:solidFill>
                  <a:srgbClr val="FF33CC"/>
                </a:solidFill>
              </a:rPr>
              <a:t>类图像，或称直流</a:t>
            </a:r>
            <a:r>
              <a:rPr lang="en-US" altLang="zh-CN" sz="1200" u="none" dirty="0">
                <a:solidFill>
                  <a:srgbClr val="FF33CC"/>
                </a:solidFill>
              </a:rPr>
              <a:t>(DC)</a:t>
            </a:r>
            <a:r>
              <a:rPr lang="zh-CN" altLang="en-US" sz="1200" u="none" dirty="0">
                <a:solidFill>
                  <a:srgbClr val="FF33CC"/>
                </a:solidFill>
              </a:rPr>
              <a:t>图像，这类图像中只含直流分量，是为快放功能而设计的。</a:t>
            </a:r>
          </a:p>
        </p:txBody>
      </p:sp>
      <p:sp>
        <p:nvSpPr>
          <p:cNvPr id="6" name="矩形 5"/>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4269557527"/>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2050" name="Picture 2" descr="E:\201402011158598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64" y="1975148"/>
            <a:ext cx="3879236" cy="33260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20140201115933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761" y="1628800"/>
            <a:ext cx="35909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15379"/>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(12)</a:t>
            </a:r>
            <a:endParaRPr lang="zh-CN" altLang="en-US" sz="2400" dirty="0">
              <a:solidFill>
                <a:srgbClr val="FF0000"/>
              </a:solidFill>
            </a:endParaRPr>
          </a:p>
        </p:txBody>
      </p:sp>
      <p:sp>
        <p:nvSpPr>
          <p:cNvPr id="8" name="Rectangle 2"/>
          <p:cNvSpPr>
            <a:spLocks noChangeArrowheads="1"/>
          </p:cNvSpPr>
          <p:nvPr/>
        </p:nvSpPr>
        <p:spPr bwMode="auto">
          <a:xfrm>
            <a:off x="2312988" y="4336252"/>
            <a:ext cx="377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u="none" dirty="0">
                <a:solidFill>
                  <a:srgbClr val="FF33CC"/>
                </a:solidFill>
              </a:rPr>
              <a:t>I </a:t>
            </a:r>
            <a:r>
              <a:rPr lang="zh-CN" altLang="en-US" u="none" dirty="0">
                <a:solidFill>
                  <a:srgbClr val="FF33CC"/>
                </a:solidFill>
              </a:rPr>
              <a:t>帧、</a:t>
            </a:r>
            <a:r>
              <a:rPr lang="en-US" altLang="zh-CN" u="none" dirty="0">
                <a:solidFill>
                  <a:srgbClr val="FF33CC"/>
                </a:solidFill>
              </a:rPr>
              <a:t>P</a:t>
            </a:r>
            <a:r>
              <a:rPr lang="zh-CN" altLang="en-US" u="none" dirty="0">
                <a:solidFill>
                  <a:srgbClr val="FF33CC"/>
                </a:solidFill>
              </a:rPr>
              <a:t>帧和</a:t>
            </a:r>
            <a:r>
              <a:rPr lang="en-US" altLang="zh-CN" u="none" dirty="0">
                <a:solidFill>
                  <a:srgbClr val="FF33CC"/>
                </a:solidFill>
              </a:rPr>
              <a:t>B</a:t>
            </a:r>
            <a:r>
              <a:rPr lang="zh-CN" altLang="en-US" u="none" dirty="0">
                <a:solidFill>
                  <a:srgbClr val="FF33CC"/>
                </a:solidFill>
              </a:rPr>
              <a:t>帧图像的依赖关系</a:t>
            </a:r>
          </a:p>
        </p:txBody>
      </p:sp>
      <p:pic>
        <p:nvPicPr>
          <p:cNvPr id="9" name="Picture 3"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428627" cy="1296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899592" y="1916832"/>
            <a:ext cx="6912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zh-CN" altLang="en-US" sz="1200" b="0" u="none" dirty="0">
                <a:solidFill>
                  <a:schemeClr val="tx1"/>
                </a:solidFill>
                <a:latin typeface="Times New Roman" pitchFamily="18" charset="0"/>
              </a:rPr>
              <a:t>　　　</a:t>
            </a:r>
            <a:r>
              <a:rPr lang="zh-CN" altLang="en-US" sz="1200" u="none" dirty="0">
                <a:solidFill>
                  <a:srgbClr val="FF33CC"/>
                </a:solidFill>
              </a:rPr>
              <a:t>下图描述了按显示顺序排列的一组图像。图中的箭头显示了图像间前向预测和双向预测的</a:t>
            </a:r>
            <a:r>
              <a:rPr lang="zh-CN" altLang="en-US" sz="1200" u="none" dirty="0" smtClean="0">
                <a:solidFill>
                  <a:srgbClr val="FF33CC"/>
                </a:solidFill>
              </a:rPr>
              <a:t>关系</a:t>
            </a:r>
            <a:endParaRPr lang="zh-CN" altLang="en-US" sz="1200" u="none" dirty="0">
              <a:solidFill>
                <a:srgbClr val="FF33CC"/>
              </a:solidFill>
            </a:endParaRPr>
          </a:p>
        </p:txBody>
      </p:sp>
    </p:spTree>
    <p:extLst>
      <p:ext uri="{BB962C8B-B14F-4D97-AF65-F5344CB8AC3E}">
        <p14:creationId xmlns:p14="http://schemas.microsoft.com/office/powerpoint/2010/main" val="1075234417"/>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(13)</a:t>
            </a:r>
            <a:endParaRPr lang="zh-CN" altLang="en-US" sz="2400" dirty="0">
              <a:solidFill>
                <a:srgbClr val="FF0000"/>
              </a:solidFill>
            </a:endParaRPr>
          </a:p>
        </p:txBody>
      </p:sp>
      <p:sp>
        <p:nvSpPr>
          <p:cNvPr id="11" name="Rectangle 2"/>
          <p:cNvSpPr>
            <a:spLocks noChangeArrowheads="1"/>
          </p:cNvSpPr>
          <p:nvPr/>
        </p:nvSpPr>
        <p:spPr bwMode="auto">
          <a:xfrm>
            <a:off x="2195736" y="3212976"/>
            <a:ext cx="3675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u="none" dirty="0">
                <a:solidFill>
                  <a:srgbClr val="FF33CC"/>
                </a:solidFill>
                <a:effectLst>
                  <a:outerShdw blurRad="38100" dist="38100" dir="2700000" algn="tl">
                    <a:srgbClr val="000000"/>
                  </a:outerShdw>
                </a:effectLst>
              </a:rPr>
              <a:t>按显示顺序排列的图像序列</a:t>
            </a:r>
          </a:p>
        </p:txBody>
      </p:sp>
      <p:pic>
        <p:nvPicPr>
          <p:cNvPr id="12" name="Picture 3"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24" y="2780928"/>
            <a:ext cx="5514592" cy="432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018752" y="1916832"/>
            <a:ext cx="73790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200000"/>
              </a:lnSpc>
            </a:pPr>
            <a:r>
              <a:rPr lang="zh-CN" altLang="en-US" sz="1200" u="none" dirty="0">
                <a:solidFill>
                  <a:srgbClr val="FF33CC"/>
                </a:solidFill>
              </a:rPr>
              <a:t>图像的显示顺序和编码顺序并不相同。例如，有一组图像按如图所示的显示顺序排列。根据前</a:t>
            </a:r>
            <a:r>
              <a:rPr lang="zh-CN" altLang="en-US" sz="1200" u="none" dirty="0" smtClean="0">
                <a:solidFill>
                  <a:srgbClr val="FF33CC"/>
                </a:solidFill>
              </a:rPr>
              <a:t>图给</a:t>
            </a:r>
            <a:r>
              <a:rPr lang="zh-CN" altLang="en-US" sz="1200" u="none" dirty="0">
                <a:solidFill>
                  <a:srgbClr val="FF33CC"/>
                </a:solidFill>
              </a:rPr>
              <a:t>出的前向预测和双向预测的关系，将图像序列按编码顺序排列，如下页图</a:t>
            </a:r>
          </a:p>
        </p:txBody>
      </p:sp>
      <p:sp>
        <p:nvSpPr>
          <p:cNvPr id="14" name="Rectangle 2"/>
          <p:cNvSpPr>
            <a:spLocks noChangeArrowheads="1"/>
          </p:cNvSpPr>
          <p:nvPr/>
        </p:nvSpPr>
        <p:spPr bwMode="auto">
          <a:xfrm>
            <a:off x="2223368" y="484400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u="none" dirty="0">
                <a:solidFill>
                  <a:srgbClr val="FF33CC"/>
                </a:solidFill>
                <a:effectLst>
                  <a:outerShdw blurRad="38100" dist="38100" dir="2700000" algn="tl">
                    <a:srgbClr val="000000"/>
                  </a:outerShdw>
                </a:effectLst>
              </a:rPr>
              <a:t>按编码顺序排列的图像序列</a:t>
            </a:r>
          </a:p>
        </p:txBody>
      </p:sp>
      <p:pic>
        <p:nvPicPr>
          <p:cNvPr id="15" name="Picture 3" descr="5-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16" y="4437079"/>
            <a:ext cx="5400600" cy="42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04996"/>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(14)</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971600" y="2477944"/>
            <a:ext cx="7272808" cy="3755385"/>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Motion in the scene will increase the differences.</a:t>
            </a:r>
          </a:p>
          <a:p>
            <a:pPr lvl="1"/>
            <a:r>
              <a:rPr lang="en-US" altLang="zh-CN" sz="1800" dirty="0" smtClean="0"/>
              <a:t>If you can figure out the motion (where each block came from in the previous frame):</a:t>
            </a:r>
          </a:p>
          <a:p>
            <a:pPr lvl="1"/>
            <a:r>
              <a:rPr lang="en-US" altLang="zh-CN" sz="1800" dirty="0" smtClean="0"/>
              <a:t>Encode the motion as a </a:t>
            </a:r>
            <a:r>
              <a:rPr lang="en-US" altLang="zh-CN" sz="1800" dirty="0" smtClean="0">
                <a:solidFill>
                  <a:srgbClr val="FF0000"/>
                </a:solidFill>
              </a:rPr>
              <a:t>motion vector </a:t>
            </a:r>
            <a:r>
              <a:rPr lang="en-US" altLang="zh-CN" sz="1800" dirty="0" smtClean="0"/>
              <a:t>(two small integers indicating motion in x and y directions)</a:t>
            </a:r>
          </a:p>
          <a:p>
            <a:pPr lvl="1"/>
            <a:r>
              <a:rPr lang="en-US" altLang="zh-CN" sz="1800" dirty="0" smtClean="0"/>
              <a:t>Encode the </a:t>
            </a:r>
            <a:r>
              <a:rPr lang="en-US" altLang="zh-CN" sz="1800" dirty="0" smtClean="0">
                <a:solidFill>
                  <a:srgbClr val="FF0000"/>
                </a:solidFill>
              </a:rPr>
              <a:t>differences</a:t>
            </a:r>
            <a:r>
              <a:rPr lang="en-US" altLang="zh-CN" sz="1800" dirty="0" smtClean="0"/>
              <a:t> from the </a:t>
            </a:r>
            <a:r>
              <a:rPr lang="en-US" altLang="zh-CN" sz="1800" i="1" dirty="0" smtClean="0">
                <a:solidFill>
                  <a:srgbClr val="FF0000"/>
                </a:solidFill>
              </a:rPr>
              <a:t>moved</a:t>
            </a:r>
            <a:r>
              <a:rPr lang="en-US" altLang="zh-CN" sz="1800" i="1" dirty="0" smtClean="0"/>
              <a:t> </a:t>
            </a:r>
            <a:r>
              <a:rPr lang="en-US" altLang="zh-CN" sz="1800" dirty="0" smtClean="0"/>
              <a:t>block using </a:t>
            </a:r>
            <a:r>
              <a:rPr lang="fr-FR" altLang="zh-CN" sz="1800" dirty="0" smtClean="0"/>
              <a:t>DCT + quantization + RLE + Huffman encoding</a:t>
            </a:r>
            <a:endParaRPr lang="zh-CN" altLang="en-US" sz="1800" dirty="0" smtClean="0"/>
          </a:p>
        </p:txBody>
      </p:sp>
    </p:spTree>
    <p:extLst>
      <p:ext uri="{BB962C8B-B14F-4D97-AF65-F5344CB8AC3E}">
        <p14:creationId xmlns:p14="http://schemas.microsoft.com/office/powerpoint/2010/main" val="2249485742"/>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(15)</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70" y="2488362"/>
            <a:ext cx="5301817" cy="33558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095699487"/>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(16)</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679512" y="2438400"/>
            <a:ext cx="8001000" cy="109696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Where did this </a:t>
            </a:r>
            <a:r>
              <a:rPr lang="en-US" altLang="zh-CN" sz="1800" dirty="0" err="1" smtClean="0"/>
              <a:t>Macroblock</a:t>
            </a:r>
            <a:r>
              <a:rPr lang="en-US" altLang="zh-CN" sz="1800" dirty="0" smtClean="0"/>
              <a:t> come from in the previous frame?</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6" y="3356992"/>
            <a:ext cx="5068590" cy="20669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39944193"/>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(17)</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2" name="内容占位符 2"/>
          <p:cNvSpPr txBox="1">
            <a:spLocks/>
          </p:cNvSpPr>
          <p:nvPr/>
        </p:nvSpPr>
        <p:spPr>
          <a:xfrm>
            <a:off x="910600" y="2708920"/>
            <a:ext cx="4941366" cy="122413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Search in the previous frame </a:t>
            </a:r>
          </a:p>
          <a:p>
            <a:pPr lvl="1"/>
            <a:r>
              <a:rPr lang="en-US" altLang="zh-CN" sz="1800" dirty="0" smtClean="0"/>
              <a:t>Search center?</a:t>
            </a:r>
          </a:p>
          <a:p>
            <a:pPr lvl="1"/>
            <a:r>
              <a:rPr lang="en-US" altLang="zh-CN" sz="1800" dirty="0" smtClean="0"/>
              <a:t>Search range?</a:t>
            </a:r>
            <a:endParaRPr lang="zh-CN" altLang="en-US" sz="1800" dirty="0" smtClean="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645024"/>
            <a:ext cx="4493309" cy="186281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59686"/>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(18)</a:t>
            </a:r>
            <a:endParaRPr lang="zh-CN" altLang="en-US" sz="2400" dirty="0">
              <a:solidFill>
                <a:srgbClr val="FF0000"/>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3" y="1931078"/>
            <a:ext cx="2584186" cy="294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47216"/>
            <a:ext cx="3635839" cy="425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12206"/>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(19)</a:t>
            </a:r>
            <a:endParaRPr lang="zh-CN" altLang="en-US" sz="2400" dirty="0">
              <a:solidFill>
                <a:srgbClr val="FF0000"/>
              </a:solidFill>
            </a:endParaRPr>
          </a:p>
        </p:txBody>
      </p:sp>
      <p:sp>
        <p:nvSpPr>
          <p:cNvPr id="8" name="Text Box 2"/>
          <p:cNvSpPr txBox="1">
            <a:spLocks noChangeArrowheads="1"/>
          </p:cNvSpPr>
          <p:nvPr/>
        </p:nvSpPr>
        <p:spPr bwMode="auto">
          <a:xfrm>
            <a:off x="1187624" y="1988840"/>
            <a:ext cx="5059412"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0000"/>
              </a:lnSpc>
            </a:pP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a:t>
            </a:r>
          </a:p>
          <a:p>
            <a:pPr>
              <a:lnSpc>
                <a:spcPct val="170000"/>
              </a:lnSpc>
            </a:pPr>
            <a:r>
              <a:rPr lang="zh-CN" altLang="en-US" u="none" dirty="0">
                <a:solidFill>
                  <a:srgbClr val="FF33CC"/>
                </a:solidFill>
                <a:effectLst>
                  <a:outerShdw blurRad="38100" dist="38100" dir="2700000" algn="tl">
                    <a:srgbClr val="000000"/>
                  </a:outerShdw>
                </a:effectLst>
              </a:rPr>
              <a:t>　　图表示经编码后输出的</a:t>
            </a: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视频流结构，它主要包括头部信息和图像数据。</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93866"/>
            <a:ext cx="4141916" cy="2383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mt09_02_2"/>
          <p:cNvPicPr>
            <a:picLocks noChangeAspect="1" noChangeArrowheads="1"/>
          </p:cNvPicPr>
          <p:nvPr/>
        </p:nvPicPr>
        <p:blipFill rotWithShape="1">
          <a:blip r:embed="rId3">
            <a:extLst>
              <a:ext uri="{28A0092B-C50C-407E-A947-70E740481C1C}">
                <a14:useLocalDpi xmlns:a14="http://schemas.microsoft.com/office/drawing/2010/main" val="0"/>
              </a:ext>
            </a:extLst>
          </a:blip>
          <a:srcRect l="5785" t="7030"/>
          <a:stretch/>
        </p:blipFill>
        <p:spPr bwMode="auto">
          <a:xfrm>
            <a:off x="5292080" y="3356992"/>
            <a:ext cx="3252537" cy="21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84283"/>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(20)</a:t>
            </a:r>
            <a:endParaRPr lang="zh-CN" altLang="en-US" sz="2400" dirty="0">
              <a:solidFill>
                <a:srgbClr val="FF0000"/>
              </a:solidFill>
            </a:endParaRPr>
          </a:p>
        </p:txBody>
      </p:sp>
      <p:pic>
        <p:nvPicPr>
          <p:cNvPr id="11"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27584" y="2780928"/>
            <a:ext cx="4429670" cy="3078080"/>
          </a:xfrm>
          <a:prstGeom prst="rect">
            <a:avLst/>
          </a:prstGeo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0588" r="31764"/>
          <a:stretch>
            <a:fillRect/>
          </a:stretch>
        </p:blipFill>
        <p:spPr bwMode="auto">
          <a:xfrm>
            <a:off x="5580112" y="4319968"/>
            <a:ext cx="1822343" cy="129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Tree>
    <p:extLst>
      <p:ext uri="{BB962C8B-B14F-4D97-AF65-F5344CB8AC3E}">
        <p14:creationId xmlns:p14="http://schemas.microsoft.com/office/powerpoint/2010/main" val="537992896"/>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(21)</a:t>
            </a:r>
            <a:endParaRPr lang="zh-CN" altLang="en-US" sz="2400" dirty="0">
              <a:solidFill>
                <a:srgbClr val="FF0000"/>
              </a:solidFill>
            </a:endParaRPr>
          </a:p>
        </p:txBody>
      </p:sp>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
        <p:nvSpPr>
          <p:cNvPr id="10" name="内容占位符 2"/>
          <p:cNvSpPr txBox="1">
            <a:spLocks/>
          </p:cNvSpPr>
          <p:nvPr/>
        </p:nvSpPr>
        <p:spPr>
          <a:xfrm>
            <a:off x="827584" y="2420888"/>
            <a:ext cx="4869358" cy="15841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Macroblock</a:t>
            </a:r>
            <a:r>
              <a:rPr lang="en-US" altLang="zh-CN" sz="1400" dirty="0" smtClean="0"/>
              <a:t> is basic unit for compression</a:t>
            </a:r>
          </a:p>
          <a:p>
            <a:r>
              <a:rPr lang="en-US" altLang="zh-CN" sz="1400" dirty="0" smtClean="0"/>
              <a:t>Each </a:t>
            </a:r>
            <a:r>
              <a:rPr lang="en-US" altLang="zh-CN" sz="1400" dirty="0" err="1" smtClean="0"/>
              <a:t>macroblock</a:t>
            </a:r>
            <a:r>
              <a:rPr lang="en-US" altLang="zh-CN" sz="1400" dirty="0" smtClean="0"/>
              <a:t> is 16x16 pixels.</a:t>
            </a:r>
          </a:p>
          <a:p>
            <a:pPr lvl="1"/>
            <a:r>
              <a:rPr lang="en-US" altLang="zh-CN" sz="1400" dirty="0" smtClean="0"/>
              <a:t>Represent as YUV 4:2:0 data.</a:t>
            </a:r>
          </a:p>
          <a:p>
            <a:pPr lvl="1"/>
            <a:r>
              <a:rPr lang="en-US" altLang="zh-CN" sz="1400" dirty="0" smtClean="0"/>
              <a:t>16x16 Luminance (Y) and subsampled 8x8 Cr, 8x8 </a:t>
            </a:r>
            <a:r>
              <a:rPr lang="en-US" altLang="zh-CN" sz="1400" dirty="0" err="1" smtClean="0"/>
              <a:t>Cb</a:t>
            </a:r>
            <a:endParaRPr lang="en-US" altLang="zh-CN" sz="1400" dirty="0" smtClean="0"/>
          </a:p>
          <a:p>
            <a:r>
              <a:rPr lang="en-US" altLang="zh-CN" sz="1400" dirty="0" smtClean="0"/>
              <a:t>Represent this as 6 Blocks of 8x8 pixels:</a:t>
            </a:r>
          </a:p>
          <a:p>
            <a:endParaRPr lang="zh-CN" altLang="en-US" sz="1400" dirty="0" smtClean="0"/>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4" y="4005064"/>
            <a:ext cx="3617508" cy="18601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42" y="2276872"/>
            <a:ext cx="2376146" cy="25256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925422546"/>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a:t>
            </a:fld>
            <a:endParaRPr lang="en-US"/>
          </a:p>
        </p:txBody>
      </p:sp>
      <p:sp>
        <p:nvSpPr>
          <p:cNvPr id="7" name="标题 1"/>
          <p:cNvSpPr txBox="1">
            <a:spLocks/>
          </p:cNvSpPr>
          <p:nvPr/>
        </p:nvSpPr>
        <p:spPr>
          <a:xfrm>
            <a:off x="2267744" y="1408212"/>
            <a:ext cx="2592288"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视频解码</a:t>
            </a:r>
            <a:endParaRPr lang="zh-CN" altLang="en-US" sz="2800" dirty="0">
              <a:solidFill>
                <a:srgbClr val="FF0000"/>
              </a:solidFill>
            </a:endParaRPr>
          </a:p>
        </p:txBody>
      </p:sp>
      <p:pic>
        <p:nvPicPr>
          <p:cNvPr id="3074" name="Picture 2" descr="E:\201402011205230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96" y="1124744"/>
            <a:ext cx="2798440" cy="4678642"/>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6588224" y="1203820"/>
            <a:ext cx="1080120" cy="975719"/>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smtClean="0">
                <a:solidFill>
                  <a:srgbClr val="FF0000"/>
                </a:solidFill>
              </a:rPr>
              <a:t>http://</a:t>
            </a:r>
          </a:p>
          <a:p>
            <a:r>
              <a:rPr lang="en-US" altLang="zh-CN" sz="1400" dirty="0" smtClean="0">
                <a:solidFill>
                  <a:srgbClr val="FF0000"/>
                </a:solidFill>
              </a:rPr>
              <a:t>rtmp://</a:t>
            </a:r>
          </a:p>
          <a:p>
            <a:r>
              <a:rPr lang="en-US" altLang="zh-CN" sz="1400" dirty="0" smtClean="0">
                <a:solidFill>
                  <a:srgbClr val="FF0000"/>
                </a:solidFill>
              </a:rPr>
              <a:t> rtsp://</a:t>
            </a:r>
          </a:p>
          <a:p>
            <a:r>
              <a:rPr lang="en-US" altLang="zh-CN" sz="1400" dirty="0" smtClean="0">
                <a:solidFill>
                  <a:srgbClr val="FF0000"/>
                </a:solidFill>
              </a:rPr>
              <a:t> udp</a:t>
            </a:r>
            <a:r>
              <a:rPr lang="en-US" altLang="zh-CN" sz="1400" dirty="0" smtClean="0">
                <a:solidFill>
                  <a:srgbClr val="FF0000"/>
                </a:solidFill>
              </a:rPr>
              <a:t>://</a:t>
            </a:r>
            <a:endParaRPr lang="zh-CN" altLang="en-US" sz="1400" dirty="0">
              <a:solidFill>
                <a:srgbClr val="FF0000"/>
              </a:solidFill>
            </a:endParaRPr>
          </a:p>
        </p:txBody>
      </p:sp>
      <p:sp>
        <p:nvSpPr>
          <p:cNvPr id="9" name="标题 1"/>
          <p:cNvSpPr txBox="1">
            <a:spLocks/>
          </p:cNvSpPr>
          <p:nvPr/>
        </p:nvSpPr>
        <p:spPr>
          <a:xfrm>
            <a:off x="4463988" y="1796081"/>
            <a:ext cx="792088" cy="1128863"/>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a:solidFill>
                  <a:srgbClr val="00B0F0"/>
                </a:solidFill>
              </a:rPr>
              <a:t>m</a:t>
            </a:r>
            <a:r>
              <a:rPr lang="en-US" altLang="zh-CN" sz="1400" dirty="0" smtClean="0">
                <a:solidFill>
                  <a:srgbClr val="00B0F0"/>
                </a:solidFill>
              </a:rPr>
              <a:t>p4</a:t>
            </a:r>
          </a:p>
          <a:p>
            <a:r>
              <a:rPr lang="en-US" altLang="zh-CN" sz="1400" dirty="0" err="1">
                <a:solidFill>
                  <a:srgbClr val="00B0F0"/>
                </a:solidFill>
              </a:rPr>
              <a:t>a</a:t>
            </a:r>
            <a:r>
              <a:rPr lang="en-US" altLang="zh-CN" sz="1400" dirty="0" err="1" smtClean="0">
                <a:solidFill>
                  <a:srgbClr val="00B0F0"/>
                </a:solidFill>
              </a:rPr>
              <a:t>vi</a:t>
            </a:r>
            <a:endParaRPr lang="en-US" altLang="zh-CN" sz="1400" dirty="0" smtClean="0">
              <a:solidFill>
                <a:srgbClr val="00B0F0"/>
              </a:solidFill>
            </a:endParaRPr>
          </a:p>
          <a:p>
            <a:r>
              <a:rPr lang="en-US" altLang="zh-CN" sz="1400" dirty="0" err="1">
                <a:solidFill>
                  <a:srgbClr val="00B0F0"/>
                </a:solidFill>
              </a:rPr>
              <a:t>w</a:t>
            </a:r>
            <a:r>
              <a:rPr lang="en-US" altLang="zh-CN" sz="1400" dirty="0" err="1" smtClean="0">
                <a:solidFill>
                  <a:srgbClr val="00B0F0"/>
                </a:solidFill>
              </a:rPr>
              <a:t>mv</a:t>
            </a:r>
            <a:endParaRPr lang="en-US" altLang="zh-CN" sz="1400" dirty="0" smtClean="0">
              <a:solidFill>
                <a:srgbClr val="00B0F0"/>
              </a:solidFill>
            </a:endParaRPr>
          </a:p>
          <a:p>
            <a:r>
              <a:rPr lang="en-US" altLang="zh-CN" sz="1400" dirty="0" err="1">
                <a:solidFill>
                  <a:srgbClr val="00B0F0"/>
                </a:solidFill>
              </a:rPr>
              <a:t>m</a:t>
            </a:r>
            <a:r>
              <a:rPr lang="en-US" altLang="zh-CN" sz="1400" dirty="0" err="1" smtClean="0">
                <a:solidFill>
                  <a:srgbClr val="00B0F0"/>
                </a:solidFill>
              </a:rPr>
              <a:t>kv</a:t>
            </a:r>
            <a:endParaRPr lang="en-US" altLang="zh-CN" sz="1400" dirty="0" smtClean="0">
              <a:solidFill>
                <a:srgbClr val="00B0F0"/>
              </a:solidFill>
            </a:endParaRPr>
          </a:p>
          <a:p>
            <a:r>
              <a:rPr lang="en-US" altLang="zh-CN" sz="1400" dirty="0" err="1" smtClean="0">
                <a:solidFill>
                  <a:srgbClr val="00B0F0"/>
                </a:solidFill>
              </a:rPr>
              <a:t>rmvb</a:t>
            </a:r>
            <a:endParaRPr lang="zh-CN" altLang="en-US" sz="1400" dirty="0">
              <a:solidFill>
                <a:srgbClr val="00B0F0"/>
              </a:solidFill>
            </a:endParaRPr>
          </a:p>
        </p:txBody>
      </p:sp>
      <p:sp>
        <p:nvSpPr>
          <p:cNvPr id="10" name="标题 1"/>
          <p:cNvSpPr txBox="1">
            <a:spLocks/>
          </p:cNvSpPr>
          <p:nvPr/>
        </p:nvSpPr>
        <p:spPr>
          <a:xfrm>
            <a:off x="7452320" y="3212976"/>
            <a:ext cx="936104" cy="1128863"/>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a:solidFill>
                  <a:srgbClr val="00B0F0"/>
                </a:solidFill>
              </a:rPr>
              <a:t>h</a:t>
            </a:r>
            <a:r>
              <a:rPr lang="en-US" altLang="zh-CN" sz="1400" dirty="0" smtClean="0">
                <a:solidFill>
                  <a:srgbClr val="00B0F0"/>
                </a:solidFill>
              </a:rPr>
              <a:t>264</a:t>
            </a:r>
          </a:p>
          <a:p>
            <a:r>
              <a:rPr lang="en-US" altLang="zh-CN" sz="1400" dirty="0" smtClean="0">
                <a:solidFill>
                  <a:srgbClr val="00B0F0"/>
                </a:solidFill>
              </a:rPr>
              <a:t>h</a:t>
            </a:r>
            <a:r>
              <a:rPr lang="en-US" altLang="zh-CN" sz="1400" dirty="0" smtClean="0">
                <a:solidFill>
                  <a:srgbClr val="00B0F0"/>
                </a:solidFill>
              </a:rPr>
              <a:t>263</a:t>
            </a:r>
          </a:p>
          <a:p>
            <a:r>
              <a:rPr lang="en-US" altLang="zh-CN" sz="1400" dirty="0" smtClean="0">
                <a:solidFill>
                  <a:srgbClr val="00B0F0"/>
                </a:solidFill>
              </a:rPr>
              <a:t>rv40</a:t>
            </a:r>
            <a:endParaRPr lang="en-US" altLang="zh-CN" sz="1400" dirty="0" smtClean="0">
              <a:solidFill>
                <a:srgbClr val="00B0F0"/>
              </a:solidFill>
            </a:endParaRPr>
          </a:p>
          <a:p>
            <a:r>
              <a:rPr lang="en-US" altLang="zh-CN" sz="1400" dirty="0" smtClean="0">
                <a:solidFill>
                  <a:srgbClr val="00B0F0"/>
                </a:solidFill>
              </a:rPr>
              <a:t>mpeg2</a:t>
            </a:r>
            <a:endParaRPr lang="zh-CN" altLang="en-US" sz="1400" dirty="0">
              <a:solidFill>
                <a:srgbClr val="00B0F0"/>
              </a:solidFill>
            </a:endParaRPr>
          </a:p>
        </p:txBody>
      </p:sp>
      <p:sp>
        <p:nvSpPr>
          <p:cNvPr id="11" name="标题 1"/>
          <p:cNvSpPr txBox="1">
            <a:spLocks/>
          </p:cNvSpPr>
          <p:nvPr/>
        </p:nvSpPr>
        <p:spPr>
          <a:xfrm>
            <a:off x="3743626" y="3299229"/>
            <a:ext cx="707450" cy="1128863"/>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400" dirty="0">
                <a:solidFill>
                  <a:srgbClr val="00B050"/>
                </a:solidFill>
              </a:rPr>
              <a:t>m</a:t>
            </a:r>
            <a:r>
              <a:rPr lang="en-US" altLang="zh-CN" sz="1400" dirty="0" smtClean="0">
                <a:solidFill>
                  <a:srgbClr val="00B050"/>
                </a:solidFill>
              </a:rPr>
              <a:t>p3</a:t>
            </a:r>
          </a:p>
          <a:p>
            <a:r>
              <a:rPr lang="en-US" altLang="zh-CN" sz="1400" dirty="0" err="1">
                <a:solidFill>
                  <a:srgbClr val="00B050"/>
                </a:solidFill>
              </a:rPr>
              <a:t>a</a:t>
            </a:r>
            <a:r>
              <a:rPr lang="en-US" altLang="zh-CN" sz="1400" dirty="0" err="1" smtClean="0">
                <a:solidFill>
                  <a:srgbClr val="00B050"/>
                </a:solidFill>
              </a:rPr>
              <a:t>ac</a:t>
            </a:r>
            <a:endParaRPr lang="en-US" altLang="zh-CN" sz="1400" dirty="0" smtClean="0">
              <a:solidFill>
                <a:srgbClr val="00B050"/>
              </a:solidFill>
            </a:endParaRPr>
          </a:p>
          <a:p>
            <a:r>
              <a:rPr lang="en-US" altLang="zh-CN" sz="1400" dirty="0">
                <a:solidFill>
                  <a:srgbClr val="00B050"/>
                </a:solidFill>
              </a:rPr>
              <a:t>a</a:t>
            </a:r>
            <a:r>
              <a:rPr lang="en-US" altLang="zh-CN" sz="1400" dirty="0" smtClean="0">
                <a:solidFill>
                  <a:srgbClr val="00B050"/>
                </a:solidFill>
              </a:rPr>
              <a:t>c3</a:t>
            </a:r>
          </a:p>
          <a:p>
            <a:r>
              <a:rPr lang="en-US" altLang="zh-CN" sz="1400" dirty="0" err="1" smtClean="0">
                <a:solidFill>
                  <a:srgbClr val="00B050"/>
                </a:solidFill>
              </a:rPr>
              <a:t>Flac</a:t>
            </a:r>
            <a:endParaRPr lang="en-US" altLang="zh-CN" sz="1400" dirty="0" smtClean="0">
              <a:solidFill>
                <a:srgbClr val="00B050"/>
              </a:solidFill>
            </a:endParaRPr>
          </a:p>
          <a:p>
            <a:r>
              <a:rPr lang="en-US" altLang="zh-CN" sz="1400" dirty="0" smtClean="0">
                <a:solidFill>
                  <a:srgbClr val="00B050"/>
                </a:solidFill>
              </a:rPr>
              <a:t>rook</a:t>
            </a:r>
            <a:endParaRPr lang="zh-CN" altLang="en-US" sz="1400" dirty="0">
              <a:solidFill>
                <a:srgbClr val="00B050"/>
              </a:solidFill>
            </a:endParaRPr>
          </a:p>
        </p:txBody>
      </p:sp>
    </p:spTree>
    <p:extLst>
      <p:ext uri="{BB962C8B-B14F-4D97-AF65-F5344CB8AC3E}">
        <p14:creationId xmlns:p14="http://schemas.microsoft.com/office/powerpoint/2010/main" val="1817381130"/>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60</a:t>
            </a:fld>
            <a:endParaRPr lang="en-US"/>
          </a:p>
        </p:txBody>
      </p:sp>
      <p:sp>
        <p:nvSpPr>
          <p:cNvPr id="7" name="标题 1"/>
          <p:cNvSpPr txBox="1">
            <a:spLocks/>
          </p:cNvSpPr>
          <p:nvPr/>
        </p:nvSpPr>
        <p:spPr>
          <a:xfrm>
            <a:off x="1835696" y="105273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smtClean="0">
                <a:solidFill>
                  <a:srgbClr val="FF0000"/>
                </a:solidFill>
              </a:rPr>
              <a:t>Mediainfo</a:t>
            </a:r>
            <a:r>
              <a:rPr lang="en-US" altLang="zh-CN" sz="2400" dirty="0" smtClean="0">
                <a:solidFill>
                  <a:srgbClr val="FF0000"/>
                </a:solidFill>
              </a:rPr>
              <a:t> </a:t>
            </a:r>
            <a:r>
              <a:rPr lang="zh-CN" altLang="en-US" sz="2400" dirty="0" smtClean="0">
                <a:solidFill>
                  <a:srgbClr val="FF0000"/>
                </a:solidFill>
              </a:rPr>
              <a:t>查看媒体信息</a:t>
            </a:r>
            <a:endParaRPr lang="zh-CN" altLang="en-US" sz="2400" dirty="0">
              <a:solidFill>
                <a:srgbClr val="FF0000"/>
              </a:solidFill>
            </a:endParaRPr>
          </a:p>
        </p:txBody>
      </p:sp>
      <p:sp>
        <p:nvSpPr>
          <p:cNvPr id="6" name="矩形 5"/>
          <p:cNvSpPr/>
          <p:nvPr/>
        </p:nvSpPr>
        <p:spPr>
          <a:xfrm>
            <a:off x="683568" y="1500065"/>
            <a:ext cx="4572000" cy="5386090"/>
          </a:xfrm>
          <a:prstGeom prst="rect">
            <a:avLst/>
          </a:prstGeom>
        </p:spPr>
        <p:txBody>
          <a:bodyPr>
            <a:spAutoFit/>
          </a:bodyPr>
          <a:lstStyle/>
          <a:p>
            <a:r>
              <a:rPr lang="en-US" altLang="zh-CN" sz="800" dirty="0"/>
              <a:t>&lt;?xml version="1.0" encoding="UTF-8"?&gt;</a:t>
            </a:r>
          </a:p>
          <a:p>
            <a:r>
              <a:rPr lang="en-US" altLang="zh-CN" sz="800" dirty="0"/>
              <a:t>&lt;</a:t>
            </a:r>
            <a:r>
              <a:rPr lang="en-US" altLang="zh-CN" sz="800" dirty="0" err="1"/>
              <a:t>Mediainfo</a:t>
            </a:r>
            <a:r>
              <a:rPr lang="en-US" altLang="zh-CN" sz="800" dirty="0"/>
              <a:t> version="0.7.69"&gt;</a:t>
            </a:r>
          </a:p>
          <a:p>
            <a:r>
              <a:rPr lang="en-US" altLang="zh-CN" sz="800" dirty="0"/>
              <a:t>&lt;File&gt;</a:t>
            </a:r>
          </a:p>
          <a:p>
            <a:r>
              <a:rPr lang="en-US" altLang="zh-CN" sz="800" dirty="0"/>
              <a:t>&lt;track type="</a:t>
            </a:r>
            <a:r>
              <a:rPr lang="zh-CN" altLang="en-US" sz="800" dirty="0"/>
              <a:t>概要</a:t>
            </a:r>
            <a:r>
              <a:rPr lang="en-US" altLang="zh-CN" sz="800" dirty="0"/>
              <a:t>"&gt;</a:t>
            </a:r>
          </a:p>
          <a:p>
            <a:r>
              <a:rPr lang="en-US" altLang="zh-CN" sz="800" dirty="0"/>
              <a:t>&lt;</a:t>
            </a:r>
            <a:r>
              <a:rPr lang="en-US" altLang="zh-CN" sz="800" dirty="0" err="1"/>
              <a:t>ID_String</a:t>
            </a:r>
            <a:r>
              <a:rPr lang="en-US" altLang="zh-CN" sz="800" dirty="0"/>
              <a:t>&gt;1 (0x1)&lt;/</a:t>
            </a:r>
            <a:r>
              <a:rPr lang="en-US" altLang="zh-CN" sz="800" dirty="0" err="1"/>
              <a:t>ID_String</a:t>
            </a:r>
            <a:r>
              <a:rPr lang="en-US" altLang="zh-CN" sz="800" dirty="0"/>
              <a:t>&gt;</a:t>
            </a:r>
          </a:p>
          <a:p>
            <a:r>
              <a:rPr lang="en-US" altLang="zh-CN" sz="800" dirty="0"/>
              <a:t>&lt;</a:t>
            </a:r>
            <a:r>
              <a:rPr lang="en-US" altLang="zh-CN" sz="800" dirty="0" err="1"/>
              <a:t>CompleteName</a:t>
            </a:r>
            <a:r>
              <a:rPr lang="en-US" altLang="zh-CN" sz="800" dirty="0"/>
              <a:t>&gt;D:\Archive\media\</a:t>
            </a:r>
            <a:r>
              <a:rPr lang="en-US" altLang="zh-CN" sz="800" dirty="0" err="1"/>
              <a:t>sitv.ts</a:t>
            </a:r>
            <a:r>
              <a:rPr lang="en-US" altLang="zh-CN" sz="800" dirty="0"/>
              <a:t>&lt;/</a:t>
            </a:r>
            <a:r>
              <a:rPr lang="en-US" altLang="zh-CN" sz="800" dirty="0" err="1"/>
              <a:t>CompleteName</a:t>
            </a:r>
            <a:r>
              <a:rPr lang="en-US" altLang="zh-CN" sz="800" dirty="0"/>
              <a:t>&gt;</a:t>
            </a:r>
          </a:p>
          <a:p>
            <a:r>
              <a:rPr lang="en-US" altLang="zh-CN" sz="800" dirty="0"/>
              <a:t>&lt;Format&gt;MPEG-TS&lt;/Format&gt;</a:t>
            </a:r>
          </a:p>
          <a:p>
            <a:r>
              <a:rPr lang="en-US" altLang="zh-CN" sz="800" dirty="0"/>
              <a:t>&lt;</a:t>
            </a:r>
            <a:r>
              <a:rPr lang="en-US" altLang="zh-CN" sz="800" dirty="0" err="1"/>
              <a:t>FileSize_String</a:t>
            </a:r>
            <a:r>
              <a:rPr lang="en-US" altLang="zh-CN" sz="800" dirty="0"/>
              <a:t>&gt;26.9 </a:t>
            </a:r>
            <a:r>
              <a:rPr lang="en-US" altLang="zh-CN" sz="800" dirty="0" err="1"/>
              <a:t>MiB</a:t>
            </a:r>
            <a:r>
              <a:rPr lang="en-US" altLang="zh-CN" sz="800" dirty="0"/>
              <a:t>&lt;/</a:t>
            </a:r>
            <a:r>
              <a:rPr lang="en-US" altLang="zh-CN" sz="800" dirty="0" err="1"/>
              <a:t>FileSize_String</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640ms&lt;/</a:t>
            </a:r>
            <a:r>
              <a:rPr lang="en-US" altLang="zh-CN" sz="800" dirty="0" err="1"/>
              <a:t>Duration_String</a:t>
            </a:r>
            <a:r>
              <a:rPr lang="en-US" altLang="zh-CN" sz="800" dirty="0"/>
              <a:t>&gt;</a:t>
            </a:r>
          </a:p>
          <a:p>
            <a:r>
              <a:rPr lang="en-US" altLang="zh-CN" sz="800" dirty="0"/>
              <a:t>&lt;</a:t>
            </a:r>
            <a:r>
              <a:rPr lang="en-US" altLang="zh-CN" sz="800" dirty="0" err="1"/>
              <a:t>OverallBitRate_Mode_String</a:t>
            </a:r>
            <a:r>
              <a:rPr lang="en-US" altLang="zh-CN" sz="800" dirty="0"/>
              <a:t>&gt;CBR&lt;/</a:t>
            </a:r>
            <a:r>
              <a:rPr lang="en-US" altLang="zh-CN" sz="800" dirty="0" err="1"/>
              <a:t>OverallBitRate_Mode_String</a:t>
            </a:r>
            <a:r>
              <a:rPr lang="en-US" altLang="zh-CN" sz="800" dirty="0"/>
              <a:t>&gt;</a:t>
            </a:r>
          </a:p>
          <a:p>
            <a:r>
              <a:rPr lang="en-US" altLang="zh-CN" sz="800" dirty="0"/>
              <a:t>&lt;</a:t>
            </a:r>
            <a:r>
              <a:rPr lang="en-US" altLang="zh-CN" sz="800" dirty="0" err="1"/>
              <a:t>OverallBitRate_String</a:t>
            </a:r>
            <a:r>
              <a:rPr lang="en-US" altLang="zh-CN" sz="800" dirty="0"/>
              <a:t>&gt;4 837 Kbps&lt;/</a:t>
            </a:r>
            <a:r>
              <a:rPr lang="en-US" altLang="zh-CN" sz="800" dirty="0" err="1"/>
              <a:t>OverallBitRate_String</a:t>
            </a:r>
            <a:r>
              <a:rPr lang="en-US" altLang="zh-CN" sz="800" dirty="0"/>
              <a:t>&gt;</a:t>
            </a:r>
          </a:p>
          <a:p>
            <a:r>
              <a:rPr lang="en-US" altLang="zh-CN" sz="800" dirty="0"/>
              <a:t>&lt;/track&gt;</a:t>
            </a:r>
          </a:p>
          <a:p>
            <a:endParaRPr lang="en-US" altLang="zh-CN" sz="800" dirty="0"/>
          </a:p>
          <a:p>
            <a:r>
              <a:rPr lang="en-US" altLang="zh-CN" sz="800" dirty="0"/>
              <a:t>&lt;track type="</a:t>
            </a:r>
            <a:r>
              <a:rPr lang="zh-CN" altLang="en-US" sz="800" dirty="0"/>
              <a:t>视频</a:t>
            </a:r>
            <a:r>
              <a:rPr lang="en-US" altLang="zh-CN" sz="800" dirty="0"/>
              <a:t>"&gt;</a:t>
            </a:r>
          </a:p>
          <a:p>
            <a:r>
              <a:rPr lang="en-US" altLang="zh-CN" sz="800" dirty="0"/>
              <a:t>&lt;</a:t>
            </a:r>
            <a:r>
              <a:rPr lang="en-US" altLang="zh-CN" sz="800" dirty="0" err="1"/>
              <a:t>ID_String</a:t>
            </a:r>
            <a:r>
              <a:rPr lang="en-US" altLang="zh-CN" sz="800" dirty="0"/>
              <a:t>&gt;17 (0x11)&lt;/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Video&lt;/Format&gt;</a:t>
            </a:r>
          </a:p>
          <a:p>
            <a:r>
              <a:rPr lang="en-US" altLang="zh-CN" sz="800" dirty="0"/>
              <a:t>&lt;</a:t>
            </a:r>
            <a:r>
              <a:rPr lang="en-US" altLang="zh-CN" sz="800" dirty="0" err="1"/>
              <a:t>Format_Version</a:t>
            </a:r>
            <a:r>
              <a:rPr lang="en-US" altLang="zh-CN" sz="800" dirty="0"/>
              <a:t>&gt;Version 2&lt;/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a:t>
            </a:r>
            <a:r>
              <a:rPr lang="en-US" altLang="zh-CN" sz="800" dirty="0" err="1"/>
              <a:t>Main@Main</a:t>
            </a:r>
            <a:r>
              <a:rPr lang="en-US" altLang="zh-CN" sz="800" dirty="0"/>
              <a:t>&lt;/</a:t>
            </a:r>
            <a:r>
              <a:rPr lang="en-US" altLang="zh-CN" sz="800" dirty="0" err="1"/>
              <a:t>Format_Profile</a:t>
            </a:r>
            <a:r>
              <a:rPr lang="en-US" altLang="zh-CN" sz="800" dirty="0"/>
              <a:t>&gt;</a:t>
            </a:r>
          </a:p>
          <a:p>
            <a:r>
              <a:rPr lang="en-US" altLang="zh-CN" sz="800" dirty="0"/>
              <a:t>&lt;</a:t>
            </a:r>
            <a:r>
              <a:rPr lang="en-US" altLang="zh-CN" sz="800" dirty="0" err="1"/>
              <a:t>Format_Settings_BVOP_String</a:t>
            </a:r>
            <a:r>
              <a:rPr lang="en-US" altLang="zh-CN" sz="800" dirty="0"/>
              <a:t>&gt;</a:t>
            </a:r>
            <a:r>
              <a:rPr lang="zh-CN" altLang="en-US" sz="800" dirty="0"/>
              <a:t>是</a:t>
            </a:r>
            <a:r>
              <a:rPr lang="en-US" altLang="zh-CN" sz="800" dirty="0"/>
              <a:t>&lt;/</a:t>
            </a:r>
            <a:r>
              <a:rPr lang="en-US" altLang="zh-CN" sz="800" dirty="0" err="1"/>
              <a:t>Format_Settings_BVOP_String</a:t>
            </a:r>
            <a:r>
              <a:rPr lang="en-US" altLang="zh-CN" sz="800" dirty="0"/>
              <a:t>&gt;</a:t>
            </a:r>
          </a:p>
          <a:p>
            <a:r>
              <a:rPr lang="en-US" altLang="zh-CN" sz="800" dirty="0"/>
              <a:t>&lt;</a:t>
            </a:r>
            <a:r>
              <a:rPr lang="en-US" altLang="zh-CN" sz="800" dirty="0" err="1"/>
              <a:t>Format_Settings_Matrix_String</a:t>
            </a:r>
            <a:r>
              <a:rPr lang="en-US" altLang="zh-CN" sz="800" dirty="0"/>
              <a:t>&gt;</a:t>
            </a:r>
            <a:r>
              <a:rPr lang="zh-CN" altLang="en-US" sz="800" dirty="0"/>
              <a:t>自定义</a:t>
            </a:r>
            <a:r>
              <a:rPr lang="en-US" altLang="zh-CN" sz="800" dirty="0"/>
              <a:t>&lt;/</a:t>
            </a:r>
            <a:r>
              <a:rPr lang="en-US" altLang="zh-CN" sz="800" dirty="0" err="1"/>
              <a:t>Format_Settings_Matrix_String</a:t>
            </a:r>
            <a:r>
              <a:rPr lang="en-US" altLang="zh-CN" sz="800" dirty="0"/>
              <a:t>&gt;</a:t>
            </a:r>
          </a:p>
          <a:p>
            <a:r>
              <a:rPr lang="en-US" altLang="zh-CN" sz="800" dirty="0"/>
              <a:t>&lt;</a:t>
            </a:r>
            <a:r>
              <a:rPr lang="en-US" altLang="zh-CN" sz="800" dirty="0" err="1"/>
              <a:t>Format_Settings_GOP</a:t>
            </a:r>
            <a:r>
              <a:rPr lang="en-US" altLang="zh-CN" sz="800" dirty="0"/>
              <a:t>&gt;Variable&lt;/</a:t>
            </a:r>
            <a:r>
              <a:rPr lang="en-US" altLang="zh-CN" sz="800" dirty="0" err="1"/>
              <a:t>Format_Settings_GOP</a:t>
            </a:r>
            <a:r>
              <a:rPr lang="en-US" altLang="zh-CN" sz="800" dirty="0"/>
              <a:t>&gt;</a:t>
            </a:r>
          </a:p>
          <a:p>
            <a:r>
              <a:rPr lang="en-US" altLang="zh-CN" sz="800" dirty="0"/>
              <a:t>&lt;</a:t>
            </a:r>
            <a:r>
              <a:rPr lang="en-US" altLang="zh-CN" sz="800" dirty="0" err="1"/>
              <a:t>CodecID</a:t>
            </a:r>
            <a:r>
              <a:rPr lang="en-US" altLang="zh-CN" sz="800" dirty="0"/>
              <a:t>&gt;2&lt;/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840ms&lt;/</a:t>
            </a:r>
            <a:r>
              <a:rPr lang="en-US" altLang="zh-CN" sz="800" dirty="0" err="1"/>
              <a:t>Duration_String</a:t>
            </a:r>
            <a:r>
              <a:rPr lang="en-US" altLang="zh-CN" sz="800" dirty="0"/>
              <a:t>&gt;</a:t>
            </a:r>
          </a:p>
          <a:p>
            <a:r>
              <a:rPr lang="en-US" altLang="zh-CN" sz="800" dirty="0"/>
              <a:t>&lt;</a:t>
            </a:r>
            <a:r>
              <a:rPr lang="en-US" altLang="zh-CN" sz="800" dirty="0" err="1"/>
              <a:t>BitRate_String</a:t>
            </a:r>
            <a:r>
              <a:rPr lang="en-US" altLang="zh-CN" sz="800" dirty="0"/>
              <a:t>&gt;4 404 Kbps&lt;/</a:t>
            </a:r>
            <a:r>
              <a:rPr lang="en-US" altLang="zh-CN" sz="800" dirty="0" err="1"/>
              <a:t>BitRate_String</a:t>
            </a:r>
            <a:r>
              <a:rPr lang="en-US" altLang="zh-CN" sz="800" dirty="0"/>
              <a:t>&gt;</a:t>
            </a:r>
          </a:p>
          <a:p>
            <a:r>
              <a:rPr lang="en-US" altLang="zh-CN" sz="800" dirty="0"/>
              <a:t>&lt;</a:t>
            </a:r>
            <a:r>
              <a:rPr lang="en-US" altLang="zh-CN" sz="800" dirty="0" err="1"/>
              <a:t>BitRate_Maximum_String</a:t>
            </a:r>
            <a:r>
              <a:rPr lang="en-US" altLang="zh-CN" sz="800" dirty="0"/>
              <a:t>&gt;4 200 Kbps&lt;/</a:t>
            </a:r>
            <a:r>
              <a:rPr lang="en-US" altLang="zh-CN" sz="800" dirty="0" err="1"/>
              <a:t>BitRate_Maximum_String</a:t>
            </a:r>
            <a:r>
              <a:rPr lang="en-US" altLang="zh-CN" sz="800" dirty="0"/>
              <a:t>&gt;</a:t>
            </a:r>
          </a:p>
          <a:p>
            <a:r>
              <a:rPr lang="en-US" altLang="zh-CN" sz="800" dirty="0"/>
              <a:t>&lt;</a:t>
            </a:r>
            <a:r>
              <a:rPr lang="en-US" altLang="zh-CN" sz="800" dirty="0" err="1"/>
              <a:t>Width_String</a:t>
            </a:r>
            <a:r>
              <a:rPr lang="en-US" altLang="zh-CN" sz="800" dirty="0"/>
              <a:t>&gt;704</a:t>
            </a:r>
            <a:r>
              <a:rPr lang="zh-CN" altLang="en-US" sz="800" dirty="0"/>
              <a:t>像素</a:t>
            </a:r>
            <a:r>
              <a:rPr lang="en-US" altLang="zh-CN" sz="800" dirty="0"/>
              <a:t>&lt;/</a:t>
            </a:r>
            <a:r>
              <a:rPr lang="en-US" altLang="zh-CN" sz="800" dirty="0" err="1"/>
              <a:t>Width_String</a:t>
            </a:r>
            <a:r>
              <a:rPr lang="en-US" altLang="zh-CN" sz="800" dirty="0"/>
              <a:t>&gt;</a:t>
            </a:r>
          </a:p>
          <a:p>
            <a:r>
              <a:rPr lang="en-US" altLang="zh-CN" sz="800" dirty="0"/>
              <a:t>&lt;</a:t>
            </a:r>
            <a:r>
              <a:rPr lang="en-US" altLang="zh-CN" sz="800" dirty="0" err="1"/>
              <a:t>Height_String</a:t>
            </a:r>
            <a:r>
              <a:rPr lang="en-US" altLang="zh-CN" sz="800" dirty="0"/>
              <a:t>&gt;576</a:t>
            </a:r>
            <a:r>
              <a:rPr lang="zh-CN" altLang="en-US" sz="800" dirty="0"/>
              <a:t>像素</a:t>
            </a:r>
            <a:r>
              <a:rPr lang="en-US" altLang="zh-CN" sz="800" dirty="0"/>
              <a:t>&lt;/</a:t>
            </a:r>
            <a:r>
              <a:rPr lang="en-US" altLang="zh-CN" sz="800" dirty="0" err="1"/>
              <a:t>Height_String</a:t>
            </a:r>
            <a:r>
              <a:rPr lang="en-US" altLang="zh-CN" sz="800" dirty="0"/>
              <a:t>&gt;</a:t>
            </a:r>
          </a:p>
          <a:p>
            <a:r>
              <a:rPr lang="en-US" altLang="zh-CN" sz="800" dirty="0"/>
              <a:t>&lt;</a:t>
            </a:r>
            <a:r>
              <a:rPr lang="en-US" altLang="zh-CN" sz="800" dirty="0" err="1"/>
              <a:t>DisplayAspectRatio_String</a:t>
            </a:r>
            <a:r>
              <a:rPr lang="en-US" altLang="zh-CN" sz="800" dirty="0"/>
              <a:t>&gt;4:3&lt;/</a:t>
            </a:r>
            <a:r>
              <a:rPr lang="en-US" altLang="zh-CN" sz="800" dirty="0" err="1"/>
              <a:t>DisplayAspectRatio_String</a:t>
            </a:r>
            <a:r>
              <a:rPr lang="en-US" altLang="zh-CN" sz="800" dirty="0"/>
              <a:t>&gt;</a:t>
            </a:r>
          </a:p>
          <a:p>
            <a:r>
              <a:rPr lang="en-US" altLang="zh-CN" sz="800" dirty="0"/>
              <a:t>&lt;</a:t>
            </a:r>
            <a:r>
              <a:rPr lang="en-US" altLang="zh-CN" sz="800" dirty="0" err="1"/>
              <a:t>FrameRate_String</a:t>
            </a:r>
            <a:r>
              <a:rPr lang="en-US" altLang="zh-CN" sz="800" dirty="0"/>
              <a:t>&gt;25.000 fps&lt;/</a:t>
            </a:r>
            <a:r>
              <a:rPr lang="en-US" altLang="zh-CN" sz="800" dirty="0" err="1"/>
              <a:t>FrameRate_String</a:t>
            </a:r>
            <a:r>
              <a:rPr lang="en-US" altLang="zh-CN" sz="800" dirty="0"/>
              <a:t>&gt;</a:t>
            </a:r>
          </a:p>
          <a:p>
            <a:r>
              <a:rPr lang="en-US" altLang="zh-CN" sz="800" dirty="0"/>
              <a:t>&lt;Standard&gt;PAL&lt;/Standard&gt;</a:t>
            </a:r>
          </a:p>
          <a:p>
            <a:r>
              <a:rPr lang="en-US" altLang="zh-CN" sz="800" dirty="0"/>
              <a:t>&lt;</a:t>
            </a:r>
            <a:r>
              <a:rPr lang="en-US" altLang="zh-CN" sz="800" dirty="0" err="1"/>
              <a:t>ColorSpace</a:t>
            </a:r>
            <a:r>
              <a:rPr lang="en-US" altLang="zh-CN" sz="800" dirty="0"/>
              <a:t>&gt;YUV&lt;/</a:t>
            </a:r>
            <a:r>
              <a:rPr lang="en-US" altLang="zh-CN" sz="800" dirty="0" err="1"/>
              <a:t>ColorSpace</a:t>
            </a:r>
            <a:r>
              <a:rPr lang="en-US" altLang="zh-CN" sz="800" dirty="0"/>
              <a:t>&gt;</a:t>
            </a:r>
          </a:p>
          <a:p>
            <a:r>
              <a:rPr lang="en-US" altLang="zh-CN" sz="800" dirty="0"/>
              <a:t>&lt;</a:t>
            </a:r>
            <a:r>
              <a:rPr lang="en-US" altLang="zh-CN" sz="800" dirty="0" err="1"/>
              <a:t>ChromaSubsampling</a:t>
            </a:r>
            <a:r>
              <a:rPr lang="en-US" altLang="zh-CN" sz="800" dirty="0"/>
              <a:t>&gt;4:2:0&lt;/</a:t>
            </a:r>
            <a:r>
              <a:rPr lang="en-US" altLang="zh-CN" sz="800" dirty="0" err="1"/>
              <a:t>ChromaSubsampling</a:t>
            </a:r>
            <a:r>
              <a:rPr lang="en-US" altLang="zh-CN" sz="800" dirty="0"/>
              <a:t>&gt;</a:t>
            </a:r>
          </a:p>
          <a:p>
            <a:r>
              <a:rPr lang="en-US" altLang="zh-CN" sz="800" dirty="0"/>
              <a:t>&lt;</a:t>
            </a:r>
            <a:r>
              <a:rPr lang="en-US" altLang="zh-CN" sz="800" dirty="0" err="1"/>
              <a:t>BitDepth_String</a:t>
            </a:r>
            <a:r>
              <a:rPr lang="en-US" altLang="zh-CN" sz="800" dirty="0"/>
              <a:t>&gt;8</a:t>
            </a:r>
            <a:r>
              <a:rPr lang="zh-CN" altLang="en-US" sz="800" dirty="0"/>
              <a:t>位</a:t>
            </a:r>
            <a:r>
              <a:rPr lang="en-US" altLang="zh-CN" sz="800" dirty="0"/>
              <a:t>&lt;/</a:t>
            </a:r>
            <a:r>
              <a:rPr lang="en-US" altLang="zh-CN" sz="800" dirty="0" err="1"/>
              <a:t>BitDepth_String</a:t>
            </a:r>
            <a:r>
              <a:rPr lang="en-US" altLang="zh-CN" sz="800" dirty="0"/>
              <a:t>&gt;</a:t>
            </a:r>
          </a:p>
          <a:p>
            <a:r>
              <a:rPr lang="en-US" altLang="zh-CN" sz="800" dirty="0"/>
              <a:t>&lt;</a:t>
            </a:r>
            <a:r>
              <a:rPr lang="en-US" altLang="zh-CN" sz="800" dirty="0" err="1"/>
              <a:t>ScanType_String</a:t>
            </a:r>
            <a:r>
              <a:rPr lang="en-US" altLang="zh-CN" sz="800" dirty="0"/>
              <a:t>&gt;</a:t>
            </a:r>
            <a:r>
              <a:rPr lang="zh-CN" altLang="en-US" sz="800" dirty="0"/>
              <a:t>隔行扫描</a:t>
            </a:r>
            <a:r>
              <a:rPr lang="en-US" altLang="zh-CN" sz="800" dirty="0"/>
              <a:t>&lt;/</a:t>
            </a:r>
            <a:r>
              <a:rPr lang="en-US" altLang="zh-CN" sz="800" dirty="0" err="1"/>
              <a:t>ScanType_String</a:t>
            </a:r>
            <a:r>
              <a:rPr lang="en-US" altLang="zh-CN" sz="800" dirty="0"/>
              <a:t>&gt;</a:t>
            </a:r>
          </a:p>
          <a:p>
            <a:r>
              <a:rPr lang="en-US" altLang="zh-CN" sz="800" dirty="0"/>
              <a:t>&lt;</a:t>
            </a:r>
            <a:r>
              <a:rPr lang="en-US" altLang="zh-CN" sz="800" dirty="0" err="1"/>
              <a:t>ScanOrder_String</a:t>
            </a:r>
            <a:r>
              <a:rPr lang="en-US" altLang="zh-CN" sz="800" dirty="0"/>
              <a:t>&gt;</a:t>
            </a:r>
            <a:r>
              <a:rPr lang="zh-CN" altLang="en-US" sz="800" dirty="0"/>
              <a:t>奇数场</a:t>
            </a:r>
            <a:r>
              <a:rPr lang="en-US" altLang="zh-CN" sz="800" dirty="0"/>
              <a:t>(</a:t>
            </a:r>
            <a:r>
              <a:rPr lang="zh-CN" altLang="en-US" sz="800" dirty="0"/>
              <a:t>前场</a:t>
            </a:r>
            <a:r>
              <a:rPr lang="en-US" altLang="zh-CN" sz="800" dirty="0"/>
              <a:t>TFF)</a:t>
            </a:r>
            <a:r>
              <a:rPr lang="zh-CN" altLang="en-US" sz="800" dirty="0"/>
              <a:t>优先</a:t>
            </a:r>
            <a:r>
              <a:rPr lang="en-US" altLang="zh-CN" sz="800" dirty="0"/>
              <a:t>&lt;/</a:t>
            </a:r>
            <a:r>
              <a:rPr lang="en-US" altLang="zh-CN" sz="800" dirty="0" err="1"/>
              <a:t>ScanOrder_String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Bits_Pixel_Frame</a:t>
            </a:r>
            <a:r>
              <a:rPr lang="en-US" altLang="zh-CN" sz="800" dirty="0"/>
              <a:t>_&gt;0.434&lt;/</a:t>
            </a:r>
            <a:r>
              <a:rPr lang="en-US" altLang="zh-CN" sz="800" dirty="0" err="1"/>
              <a:t>Bits_Pixel_Frame</a:t>
            </a:r>
            <a:r>
              <a:rPr lang="en-US" altLang="zh-CN" sz="800" dirty="0"/>
              <a:t>_&gt;</a:t>
            </a:r>
          </a:p>
          <a:p>
            <a:r>
              <a:rPr lang="en-US" altLang="zh-CN" sz="800" dirty="0"/>
              <a:t>&lt;</a:t>
            </a:r>
            <a:r>
              <a:rPr lang="en-US" altLang="zh-CN" sz="800" dirty="0" err="1"/>
              <a:t>TimeCode_FirstFrame</a:t>
            </a:r>
            <a:r>
              <a:rPr lang="en-US" altLang="zh-CN" sz="800" dirty="0"/>
              <a:t>&gt;00:00:00:00&lt;/</a:t>
            </a:r>
            <a:r>
              <a:rPr lang="en-US" altLang="zh-CN" sz="800" dirty="0" err="1"/>
              <a:t>TimeCode_FirstFrame</a:t>
            </a:r>
            <a:r>
              <a:rPr lang="en-US" altLang="zh-CN" sz="800" dirty="0"/>
              <a:t>&gt;</a:t>
            </a:r>
          </a:p>
          <a:p>
            <a:r>
              <a:rPr lang="en-US" altLang="zh-CN" sz="800" dirty="0"/>
              <a:t>&lt;</a:t>
            </a:r>
            <a:r>
              <a:rPr lang="en-US" altLang="zh-CN" sz="800" dirty="0" err="1"/>
              <a:t>TimeCode_Source</a:t>
            </a:r>
            <a:r>
              <a:rPr lang="en-US" altLang="zh-CN" sz="800" dirty="0"/>
              <a:t>&gt;Group of pictures header&lt;/</a:t>
            </a:r>
            <a:r>
              <a:rPr lang="en-US" altLang="zh-CN" sz="800" dirty="0" err="1"/>
              <a:t>TimeCode_Source</a:t>
            </a:r>
            <a:r>
              <a:rPr lang="en-US" altLang="zh-CN" sz="800" dirty="0"/>
              <a:t>&gt;</a:t>
            </a:r>
          </a:p>
          <a:p>
            <a:r>
              <a:rPr lang="en-US" altLang="zh-CN" sz="800" dirty="0"/>
              <a:t>&lt;</a:t>
            </a:r>
            <a:r>
              <a:rPr lang="en-US" altLang="zh-CN" sz="800" dirty="0" err="1"/>
              <a:t>StreamSize_String</a:t>
            </a:r>
            <a:r>
              <a:rPr lang="en-US" altLang="zh-CN" sz="800" dirty="0"/>
              <a:t>&gt;24.6 </a:t>
            </a:r>
            <a:r>
              <a:rPr lang="en-US" altLang="zh-CN" sz="800" dirty="0" err="1"/>
              <a:t>MiB</a:t>
            </a:r>
            <a:r>
              <a:rPr lang="en-US" altLang="zh-CN" sz="800" dirty="0"/>
              <a:t> (91%)&lt;/</a:t>
            </a:r>
            <a:r>
              <a:rPr lang="en-US" altLang="zh-CN" sz="800" dirty="0" err="1"/>
              <a:t>StreamSize_String</a:t>
            </a:r>
            <a:r>
              <a:rPr lang="en-US" altLang="zh-CN" sz="800" dirty="0"/>
              <a:t>&gt;</a:t>
            </a:r>
          </a:p>
          <a:p>
            <a:r>
              <a:rPr lang="en-US" altLang="zh-CN" sz="800" dirty="0"/>
              <a:t>&lt;/track</a:t>
            </a:r>
            <a:r>
              <a:rPr lang="en-US" altLang="zh-CN" sz="800" dirty="0" smtClean="0"/>
              <a:t>&gt;</a:t>
            </a:r>
            <a:endParaRPr lang="en-US" altLang="zh-CN" sz="800" dirty="0"/>
          </a:p>
        </p:txBody>
      </p:sp>
      <p:sp>
        <p:nvSpPr>
          <p:cNvPr id="12" name="矩形 11"/>
          <p:cNvSpPr/>
          <p:nvPr/>
        </p:nvSpPr>
        <p:spPr>
          <a:xfrm>
            <a:off x="4780402" y="1844824"/>
            <a:ext cx="3779195" cy="2554545"/>
          </a:xfrm>
          <a:prstGeom prst="rect">
            <a:avLst/>
          </a:prstGeom>
        </p:spPr>
        <p:txBody>
          <a:bodyPr wrap="square">
            <a:spAutoFit/>
          </a:bodyPr>
          <a:lstStyle/>
          <a:p>
            <a:endParaRPr lang="en-US" altLang="zh-CN" sz="800" dirty="0"/>
          </a:p>
          <a:p>
            <a:r>
              <a:rPr lang="en-US" altLang="zh-CN" sz="800" dirty="0"/>
              <a:t>&lt;track type="</a:t>
            </a:r>
            <a:r>
              <a:rPr lang="zh-CN" altLang="en-US" sz="800" dirty="0"/>
              <a:t>音频</a:t>
            </a:r>
            <a:r>
              <a:rPr lang="en-US" altLang="zh-CN" sz="800" dirty="0"/>
              <a:t>"&gt;</a:t>
            </a:r>
          </a:p>
          <a:p>
            <a:r>
              <a:rPr lang="en-US" altLang="zh-CN" sz="800" dirty="0"/>
              <a:t>&lt;</a:t>
            </a:r>
            <a:r>
              <a:rPr lang="en-US" altLang="zh-CN" sz="800" dirty="0" err="1"/>
              <a:t>ID_String</a:t>
            </a:r>
            <a:r>
              <a:rPr lang="en-US" altLang="zh-CN" sz="800" dirty="0"/>
              <a:t>&gt;18 (0x12)&lt;/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Audio&lt;/Format&gt;</a:t>
            </a:r>
          </a:p>
          <a:p>
            <a:r>
              <a:rPr lang="en-US" altLang="zh-CN" sz="800" dirty="0"/>
              <a:t>&lt;</a:t>
            </a:r>
            <a:r>
              <a:rPr lang="en-US" altLang="zh-CN" sz="800" dirty="0" err="1"/>
              <a:t>Format_Version</a:t>
            </a:r>
            <a:r>
              <a:rPr lang="en-US" altLang="zh-CN" sz="800" dirty="0"/>
              <a:t>&gt;Version 1&lt;/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&gt;Layer 2&lt;/</a:t>
            </a:r>
            <a:r>
              <a:rPr lang="en-US" altLang="zh-CN" sz="800" dirty="0" err="1"/>
              <a:t>Format_Profile</a:t>
            </a:r>
            <a:r>
              <a:rPr lang="en-US" altLang="zh-CN" sz="800" dirty="0"/>
              <a:t>&gt;</a:t>
            </a:r>
          </a:p>
          <a:p>
            <a:r>
              <a:rPr lang="en-US" altLang="zh-CN" sz="800" dirty="0"/>
              <a:t>&lt;</a:t>
            </a:r>
            <a:r>
              <a:rPr lang="en-US" altLang="zh-CN" sz="800" dirty="0" err="1"/>
              <a:t>CodecID</a:t>
            </a:r>
            <a:r>
              <a:rPr lang="en-US" altLang="zh-CN" sz="800" dirty="0"/>
              <a:t>&gt;4&lt;/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464ms&lt;/</a:t>
            </a:r>
            <a:r>
              <a:rPr lang="en-US" altLang="zh-CN" sz="800" dirty="0" err="1"/>
              <a:t>Duration_String</a:t>
            </a:r>
            <a:r>
              <a:rPr lang="en-US" altLang="zh-CN" sz="800" dirty="0"/>
              <a:t>&gt;</a:t>
            </a:r>
          </a:p>
          <a:p>
            <a:r>
              <a:rPr lang="en-US" altLang="zh-CN" sz="800" dirty="0"/>
              <a:t>&lt;</a:t>
            </a:r>
            <a:r>
              <a:rPr lang="en-US" altLang="zh-CN" sz="800" dirty="0" err="1"/>
              <a:t>BitRate_Mode_String</a:t>
            </a:r>
            <a:r>
              <a:rPr lang="en-US" altLang="zh-CN" sz="800" dirty="0"/>
              <a:t>&gt;CBR&lt;/</a:t>
            </a:r>
            <a:r>
              <a:rPr lang="en-US" altLang="zh-CN" sz="800" dirty="0" err="1"/>
              <a:t>BitRate_Mode_String</a:t>
            </a:r>
            <a:r>
              <a:rPr lang="en-US" altLang="zh-CN" sz="800" dirty="0"/>
              <a:t>&gt;</a:t>
            </a:r>
          </a:p>
          <a:p>
            <a:r>
              <a:rPr lang="en-US" altLang="zh-CN" sz="800" dirty="0"/>
              <a:t>&lt;</a:t>
            </a:r>
            <a:r>
              <a:rPr lang="en-US" altLang="zh-CN" sz="800" dirty="0" err="1"/>
              <a:t>BitRate_String</a:t>
            </a:r>
            <a:r>
              <a:rPr lang="en-US" altLang="zh-CN" sz="800" dirty="0"/>
              <a:t>&gt;192 Kbps&lt;/</a:t>
            </a:r>
            <a:r>
              <a:rPr lang="en-US" altLang="zh-CN" sz="800" dirty="0" err="1"/>
              <a:t>BitRate_String</a:t>
            </a:r>
            <a:r>
              <a:rPr lang="en-US" altLang="zh-CN" sz="800" dirty="0"/>
              <a:t>&gt;</a:t>
            </a:r>
          </a:p>
          <a:p>
            <a:r>
              <a:rPr lang="en-US" altLang="zh-CN" sz="800" dirty="0"/>
              <a:t>&lt;</a:t>
            </a:r>
            <a:r>
              <a:rPr lang="en-US" altLang="zh-CN" sz="800" dirty="0" err="1"/>
              <a:t>Channel_s__String</a:t>
            </a:r>
            <a:r>
              <a:rPr lang="en-US" altLang="zh-CN" sz="800" dirty="0"/>
              <a:t>&gt;1</a:t>
            </a:r>
            <a:r>
              <a:rPr lang="zh-CN" altLang="en-US" sz="800" dirty="0"/>
              <a:t>声道</a:t>
            </a:r>
            <a:r>
              <a:rPr lang="en-US" altLang="zh-CN" sz="800" dirty="0"/>
              <a:t>&lt;/</a:t>
            </a:r>
            <a:r>
              <a:rPr lang="en-US" altLang="zh-CN" sz="800" dirty="0" err="1"/>
              <a:t>Channel_s__String</a:t>
            </a:r>
            <a:r>
              <a:rPr lang="en-US" altLang="zh-CN" sz="800" dirty="0"/>
              <a:t>&gt;</a:t>
            </a:r>
          </a:p>
          <a:p>
            <a:r>
              <a:rPr lang="en-US" altLang="zh-CN" sz="800" dirty="0"/>
              <a:t>&lt;</a:t>
            </a:r>
            <a:r>
              <a:rPr lang="en-US" altLang="zh-CN" sz="800" dirty="0" err="1"/>
              <a:t>SamplingRate_String</a:t>
            </a:r>
            <a:r>
              <a:rPr lang="en-US" altLang="zh-CN" sz="800" dirty="0"/>
              <a:t>&gt;48.0 KHz&lt;/</a:t>
            </a:r>
            <a:r>
              <a:rPr lang="en-US" altLang="zh-CN" sz="800" dirty="0" err="1"/>
              <a:t>SamplingRate_String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Video_Delay_String</a:t>
            </a:r>
            <a:r>
              <a:rPr lang="en-US" altLang="zh-CN" sz="800" dirty="0"/>
              <a:t>&gt;-17ms&lt;/</a:t>
            </a:r>
            <a:r>
              <a:rPr lang="en-US" altLang="zh-CN" sz="800" dirty="0" err="1"/>
              <a:t>Video_Delay_String</a:t>
            </a:r>
            <a:r>
              <a:rPr lang="en-US" altLang="zh-CN" sz="800" dirty="0"/>
              <a:t>&gt;</a:t>
            </a:r>
          </a:p>
          <a:p>
            <a:r>
              <a:rPr lang="en-US" altLang="zh-CN" sz="800" dirty="0"/>
              <a:t>&lt;</a:t>
            </a:r>
            <a:r>
              <a:rPr lang="en-US" altLang="zh-CN" sz="800" dirty="0" err="1"/>
              <a:t>StreamSize_String</a:t>
            </a:r>
            <a:r>
              <a:rPr lang="en-US" altLang="zh-CN" sz="800" dirty="0"/>
              <a:t>&gt;1.06 </a:t>
            </a:r>
            <a:r>
              <a:rPr lang="en-US" altLang="zh-CN" sz="800" dirty="0" err="1"/>
              <a:t>MiB</a:t>
            </a:r>
            <a:r>
              <a:rPr lang="en-US" altLang="zh-CN" sz="800" dirty="0"/>
              <a:t> (4%)&lt;/</a:t>
            </a:r>
            <a:r>
              <a:rPr lang="en-US" altLang="zh-CN" sz="800" dirty="0" err="1"/>
              <a:t>StreamSize_String</a:t>
            </a:r>
            <a:r>
              <a:rPr lang="en-US" altLang="zh-CN" sz="800" dirty="0"/>
              <a:t>&gt;</a:t>
            </a:r>
          </a:p>
          <a:p>
            <a:r>
              <a:rPr lang="en-US" altLang="zh-CN" sz="800" dirty="0"/>
              <a:t>&lt;/track&gt;</a:t>
            </a:r>
          </a:p>
          <a:p>
            <a:endParaRPr lang="en-US" altLang="zh-CN" sz="800" dirty="0"/>
          </a:p>
          <a:p>
            <a:r>
              <a:rPr lang="en-US" altLang="zh-CN" sz="800" dirty="0"/>
              <a:t>&lt;/File&gt;</a:t>
            </a:r>
          </a:p>
          <a:p>
            <a:r>
              <a:rPr lang="en-US" altLang="zh-CN" sz="800" dirty="0"/>
              <a:t>&lt;/</a:t>
            </a:r>
            <a:r>
              <a:rPr lang="en-US" altLang="zh-CN" sz="800" dirty="0" err="1"/>
              <a:t>Mediainfo</a:t>
            </a:r>
            <a:r>
              <a:rPr lang="en-US" altLang="zh-CN" sz="800" dirty="0"/>
              <a:t>&gt;</a:t>
            </a:r>
          </a:p>
        </p:txBody>
      </p:sp>
    </p:spTree>
    <p:extLst>
      <p:ext uri="{BB962C8B-B14F-4D97-AF65-F5344CB8AC3E}">
        <p14:creationId xmlns:p14="http://schemas.microsoft.com/office/powerpoint/2010/main" val="681005672"/>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pic>
        <p:nvPicPr>
          <p:cNvPr id="3074" name="Picture 2" descr="E:\093623_3bXc_2337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840761" cy="194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91470"/>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容器格式：不管是音频文件还是视频格式的文件，都是一个多媒体的容器，即</a:t>
            </a:r>
            <a:r>
              <a:rPr lang="en-US" altLang="zh-CN" sz="1400" dirty="0"/>
              <a:t>container</a:t>
            </a:r>
            <a:r>
              <a:rPr lang="zh-CN" altLang="en-US" sz="1400" dirty="0"/>
              <a:t>，比如常见的视频容器格式有</a:t>
            </a:r>
            <a:r>
              <a:rPr lang="en-US" altLang="zh-CN" sz="1400" dirty="0" err="1"/>
              <a:t>avi</a:t>
            </a:r>
            <a:r>
              <a:rPr lang="zh-CN" altLang="en-US" sz="1400" dirty="0"/>
              <a:t>、</a:t>
            </a:r>
            <a:r>
              <a:rPr lang="en-US" altLang="zh-CN" sz="1400" dirty="0"/>
              <a:t>mp4</a:t>
            </a:r>
            <a:r>
              <a:rPr lang="zh-CN" altLang="en-US" sz="1400" dirty="0"/>
              <a:t>、</a:t>
            </a:r>
            <a:r>
              <a:rPr lang="en-US" altLang="zh-CN" sz="1400" dirty="0" err="1"/>
              <a:t>mkv</a:t>
            </a:r>
            <a:r>
              <a:rPr lang="zh-CN" altLang="en-US" sz="1400" dirty="0"/>
              <a:t>、</a:t>
            </a:r>
            <a:r>
              <a:rPr lang="en-US" altLang="zh-CN" sz="1400" dirty="0" err="1"/>
              <a:t>flv</a:t>
            </a:r>
            <a:r>
              <a:rPr lang="zh-CN" altLang="en-US" sz="1400" dirty="0"/>
              <a:t>、</a:t>
            </a:r>
            <a:r>
              <a:rPr lang="en-US" altLang="zh-CN" sz="1400" dirty="0" err="1"/>
              <a:t>rm</a:t>
            </a:r>
            <a:r>
              <a:rPr lang="en-US" altLang="zh-CN" sz="1400" dirty="0"/>
              <a:t>/</a:t>
            </a:r>
            <a:r>
              <a:rPr lang="en-US" altLang="zh-CN" sz="1400" dirty="0" err="1"/>
              <a:t>rmvb</a:t>
            </a:r>
            <a:r>
              <a:rPr lang="zh-CN" altLang="en-US" sz="1400" dirty="0"/>
              <a:t>、</a:t>
            </a:r>
            <a:r>
              <a:rPr lang="en-US" altLang="zh-CN" sz="1400" dirty="0" err="1"/>
              <a:t>mov</a:t>
            </a:r>
            <a:r>
              <a:rPr lang="zh-CN" altLang="en-US" sz="1400" dirty="0"/>
              <a:t>、</a:t>
            </a:r>
            <a:r>
              <a:rPr lang="en-US" altLang="zh-CN" sz="1400" dirty="0" err="1"/>
              <a:t>ts</a:t>
            </a:r>
            <a:r>
              <a:rPr lang="zh-CN" altLang="en-US" sz="1400" dirty="0"/>
              <a:t>、</a:t>
            </a:r>
            <a:r>
              <a:rPr lang="en-US" altLang="zh-CN" sz="1400" dirty="0" err="1"/>
              <a:t>vob</a:t>
            </a:r>
            <a:r>
              <a:rPr lang="zh-CN" altLang="en-US" sz="1400" dirty="0"/>
              <a:t>、</a:t>
            </a:r>
            <a:r>
              <a:rPr lang="en-US" altLang="zh-CN" sz="1400" dirty="0" err="1"/>
              <a:t>dat</a:t>
            </a:r>
            <a:r>
              <a:rPr lang="zh-CN" altLang="en-US" sz="1400" dirty="0"/>
              <a:t>，音频容器格式有</a:t>
            </a:r>
            <a:r>
              <a:rPr lang="en-US" altLang="zh-CN" sz="1400" dirty="0"/>
              <a:t>MP3</a:t>
            </a:r>
            <a:r>
              <a:rPr lang="zh-CN" altLang="en-US" sz="1400" dirty="0"/>
              <a:t>、</a:t>
            </a:r>
            <a:r>
              <a:rPr lang="en-US" altLang="zh-CN" sz="1400" dirty="0"/>
              <a:t>WAV</a:t>
            </a:r>
            <a:r>
              <a:rPr lang="zh-CN" altLang="en-US" sz="1400" dirty="0"/>
              <a:t>、</a:t>
            </a:r>
            <a:r>
              <a:rPr lang="en-US" altLang="zh-CN" sz="1400" dirty="0"/>
              <a:t>AAC</a:t>
            </a:r>
            <a:r>
              <a:rPr lang="zh-CN" altLang="en-US" sz="1400" dirty="0"/>
              <a:t>、</a:t>
            </a:r>
            <a:r>
              <a:rPr lang="en-US" altLang="zh-CN" sz="1400" dirty="0"/>
              <a:t>APE</a:t>
            </a:r>
            <a:r>
              <a:rPr lang="zh-CN" altLang="en-US" sz="1400" dirty="0"/>
              <a:t>，</a:t>
            </a:r>
            <a:r>
              <a:rPr lang="en-US" altLang="zh-CN" sz="1400" dirty="0"/>
              <a:t>FLAC</a:t>
            </a:r>
            <a:r>
              <a:rPr lang="zh-CN" altLang="en-US" sz="1400" dirty="0"/>
              <a:t>等等，它容纳了视频、音频、字幕（</a:t>
            </a:r>
            <a:r>
              <a:rPr lang="en-US" altLang="zh-CN" sz="1400" dirty="0"/>
              <a:t>subtitle</a:t>
            </a:r>
            <a:r>
              <a:rPr lang="zh-CN" altLang="en-US" sz="1400" dirty="0"/>
              <a:t>）等一个或多个基本流数据，有的甚至一个容器中存放有多个视频、音频以及字幕</a:t>
            </a:r>
            <a:r>
              <a:rPr lang="zh-CN" altLang="en-US" sz="1400" dirty="0" smtClean="0"/>
              <a:t>。</a:t>
            </a:r>
            <a:endParaRPr lang="en-US" altLang="zh-CN" sz="1400" dirty="0" smtClean="0"/>
          </a:p>
          <a:p>
            <a:r>
              <a:rPr lang="zh-CN" altLang="en-US" sz="1400" dirty="0"/>
              <a:t>压缩格式：对视频、音频数据的基本流进行的压缩方式就是音视频的压缩格式。常见的视频压缩格式如</a:t>
            </a:r>
            <a:r>
              <a:rPr lang="en-US" altLang="zh-CN" sz="1400" dirty="0"/>
              <a:t>mpeg2</a:t>
            </a:r>
            <a:r>
              <a:rPr lang="zh-CN" altLang="en-US" sz="1400" dirty="0"/>
              <a:t>、</a:t>
            </a:r>
            <a:r>
              <a:rPr lang="en-US" altLang="zh-CN" sz="1400" dirty="0"/>
              <a:t>mpeg4</a:t>
            </a:r>
            <a:r>
              <a:rPr lang="zh-CN" altLang="en-US" sz="1400" dirty="0"/>
              <a:t>、</a:t>
            </a:r>
            <a:r>
              <a:rPr lang="en-US" altLang="zh-CN" sz="1400" dirty="0"/>
              <a:t>H264</a:t>
            </a:r>
            <a:r>
              <a:rPr lang="zh-CN" altLang="en-US" sz="1400" dirty="0"/>
              <a:t>、</a:t>
            </a:r>
            <a:r>
              <a:rPr lang="en-US" altLang="zh-CN" sz="1400" dirty="0"/>
              <a:t>VC1</a:t>
            </a:r>
            <a:r>
              <a:rPr lang="zh-CN" altLang="en-US" sz="1400" dirty="0" smtClean="0"/>
              <a:t>、</a:t>
            </a:r>
            <a:r>
              <a:rPr lang="en-US" altLang="zh-CN" sz="1400" dirty="0" err="1" smtClean="0"/>
              <a:t>rm</a:t>
            </a:r>
            <a:r>
              <a:rPr lang="en-US" altLang="zh-CN" sz="1400" dirty="0" smtClean="0"/>
              <a:t>/</a:t>
            </a:r>
            <a:r>
              <a:rPr lang="en-US" altLang="zh-CN" sz="1400" dirty="0" err="1"/>
              <a:t>r</a:t>
            </a:r>
            <a:r>
              <a:rPr lang="en-US" altLang="zh-CN" sz="1400" dirty="0" err="1" smtClean="0"/>
              <a:t>mvb</a:t>
            </a:r>
            <a:r>
              <a:rPr lang="zh-CN" altLang="en-US" sz="1400" dirty="0"/>
              <a:t>，常见音频压缩格式如</a:t>
            </a:r>
            <a:r>
              <a:rPr lang="en-US" altLang="zh-CN" sz="1400" dirty="0"/>
              <a:t>MPA</a:t>
            </a:r>
            <a:r>
              <a:rPr lang="zh-CN" altLang="en-US" sz="1400" dirty="0"/>
              <a:t>、</a:t>
            </a:r>
            <a:r>
              <a:rPr lang="en-US" altLang="zh-CN" sz="1400" dirty="0"/>
              <a:t>AAC</a:t>
            </a:r>
            <a:r>
              <a:rPr lang="zh-CN" altLang="en-US" sz="1400" dirty="0"/>
              <a:t>、</a:t>
            </a:r>
            <a:r>
              <a:rPr lang="en-US" altLang="zh-CN" sz="1400" dirty="0"/>
              <a:t>AC3</a:t>
            </a:r>
            <a:r>
              <a:rPr lang="zh-CN" altLang="en-US" sz="1400" dirty="0"/>
              <a:t>、</a:t>
            </a:r>
            <a:r>
              <a:rPr lang="en-US" altLang="zh-CN" sz="1400" dirty="0"/>
              <a:t>DTS</a:t>
            </a:r>
            <a:r>
              <a:rPr lang="zh-CN" altLang="en-US" sz="1400" dirty="0"/>
              <a:t>。注意这里的部分名字和上面的一样，但意义不同，上面是封装格式，这里是压缩格式。为什么要压缩呢？因为不压缩的话，要存储图像或声音就需要非常多的空间，比如</a:t>
            </a:r>
            <a:r>
              <a:rPr lang="en-US" altLang="zh-CN" sz="1400" dirty="0"/>
              <a:t>mpeg2</a:t>
            </a:r>
            <a:r>
              <a:rPr lang="zh-CN" altLang="en-US" sz="1400" dirty="0"/>
              <a:t>压缩比能达到</a:t>
            </a:r>
            <a:r>
              <a:rPr lang="en-US" altLang="zh-CN" sz="1400" dirty="0"/>
              <a:t>25:1</a:t>
            </a:r>
            <a:r>
              <a:rPr lang="zh-CN" altLang="en-US" sz="1400" dirty="0"/>
              <a:t>左右，而</a:t>
            </a:r>
            <a:r>
              <a:rPr lang="en-US" altLang="zh-CN" sz="1400" dirty="0"/>
              <a:t>H264</a:t>
            </a:r>
            <a:r>
              <a:rPr lang="zh-CN" altLang="en-US" sz="1400" dirty="0"/>
              <a:t>甚至能达到</a:t>
            </a:r>
            <a:r>
              <a:rPr lang="en-US" altLang="zh-CN" sz="1400" dirty="0"/>
              <a:t>102:1</a:t>
            </a:r>
            <a:r>
              <a:rPr lang="zh-CN" altLang="en-US" sz="1400" dirty="0"/>
              <a:t>的惊人程度</a:t>
            </a:r>
            <a:r>
              <a:rPr lang="zh-CN" altLang="en-US" sz="1400" dirty="0" smtClean="0"/>
              <a:t>！</a:t>
            </a:r>
            <a:endParaRPr lang="en-US" altLang="zh-CN" sz="1400" dirty="0" smtClean="0"/>
          </a:p>
          <a:p>
            <a:r>
              <a:rPr lang="en-US" altLang="zh-CN" sz="1400" dirty="0"/>
              <a:t>ES</a:t>
            </a:r>
            <a:r>
              <a:rPr lang="zh-CN" altLang="en-US" sz="1400" dirty="0"/>
              <a:t>：也就是</a:t>
            </a:r>
            <a:r>
              <a:rPr lang="en-US" altLang="zh-CN" sz="1400" dirty="0" smtClean="0"/>
              <a:t>Elementary Stream</a:t>
            </a:r>
            <a:r>
              <a:rPr lang="zh-CN" altLang="en-US" sz="1400" dirty="0"/>
              <a:t>，也称为基本流、组件流等称呼，就是单独的一路视频、一条音频、一个</a:t>
            </a:r>
            <a:r>
              <a:rPr lang="en-US" altLang="zh-CN" sz="1400" dirty="0"/>
              <a:t>subtitle</a:t>
            </a:r>
            <a:r>
              <a:rPr lang="zh-CN" altLang="en-US" sz="1400" dirty="0"/>
              <a:t>字幕或者单个的附加数据。显然常见的多媒体文件一个都有一个视频</a:t>
            </a:r>
            <a:r>
              <a:rPr lang="en-US" altLang="zh-CN" sz="1400" dirty="0"/>
              <a:t>ES</a:t>
            </a:r>
            <a:r>
              <a:rPr lang="zh-CN" altLang="en-US" sz="1400" dirty="0"/>
              <a:t>、音频</a:t>
            </a:r>
            <a:r>
              <a:rPr lang="en-US" altLang="zh-CN" sz="1400" dirty="0"/>
              <a:t>ES</a:t>
            </a:r>
            <a:r>
              <a:rPr lang="zh-CN" altLang="en-US" sz="1400" dirty="0"/>
              <a:t>，有的也含有多</a:t>
            </a:r>
            <a:r>
              <a:rPr lang="zh-CN" altLang="en-US" sz="1400" dirty="0" smtClean="0"/>
              <a:t>个</a:t>
            </a:r>
            <a:r>
              <a:rPr lang="en-US" altLang="zh-CN" sz="1400" dirty="0" smtClean="0"/>
              <a:t>video ES</a:t>
            </a:r>
            <a:r>
              <a:rPr lang="zh-CN" altLang="en-US" sz="1400" dirty="0" smtClean="0"/>
              <a:t>和</a:t>
            </a:r>
            <a:r>
              <a:rPr lang="en-US" altLang="zh-CN" sz="1400" dirty="0" smtClean="0"/>
              <a:t>audio ES</a:t>
            </a:r>
            <a:r>
              <a:rPr lang="zh-CN" altLang="en-US" sz="1400" dirty="0"/>
              <a:t>以及</a:t>
            </a:r>
            <a:r>
              <a:rPr lang="en-US" altLang="zh-CN" sz="1400" dirty="0" smtClean="0"/>
              <a:t>subtitle ES</a:t>
            </a:r>
            <a:r>
              <a:rPr lang="zh-CN" altLang="en-US" sz="1400" dirty="0"/>
              <a:t>。比如蓝光原版的</a:t>
            </a:r>
            <a:r>
              <a:rPr lang="en-US" altLang="zh-CN" sz="1400" dirty="0"/>
              <a:t>TS</a:t>
            </a:r>
            <a:r>
              <a:rPr lang="zh-CN" altLang="en-US" sz="1400" dirty="0"/>
              <a:t>一般都含有多个音轨</a:t>
            </a:r>
            <a:r>
              <a:rPr lang="en-US" altLang="zh-CN" sz="1400" dirty="0"/>
              <a:t>ES</a:t>
            </a:r>
            <a:r>
              <a:rPr lang="zh-CN" altLang="en-US" sz="1400" dirty="0"/>
              <a:t>和字幕</a:t>
            </a:r>
            <a:r>
              <a:rPr lang="en-US" altLang="zh-CN" sz="1400" dirty="0"/>
              <a:t>ES</a:t>
            </a:r>
            <a:r>
              <a:rPr lang="zh-CN" altLang="en-US" sz="1400" dirty="0"/>
              <a:t>，但不是所有有字幕都有字幕</a:t>
            </a:r>
            <a:r>
              <a:rPr lang="en-US" altLang="zh-CN" sz="1400" dirty="0"/>
              <a:t>ES</a:t>
            </a:r>
            <a:r>
              <a:rPr lang="zh-CN" altLang="en-US" sz="1400" dirty="0"/>
              <a:t>，可能字幕已经内嵌进视频，这样的字幕其实成了视频的一部分。</a:t>
            </a:r>
          </a:p>
          <a:p>
            <a:endParaRPr lang="zh-CN" altLang="en-US" sz="1400" dirty="0"/>
          </a:p>
        </p:txBody>
      </p:sp>
    </p:spTree>
    <p:extLst>
      <p:ext uri="{BB962C8B-B14F-4D97-AF65-F5344CB8AC3E}">
        <p14:creationId xmlns:p14="http://schemas.microsoft.com/office/powerpoint/2010/main" val="1633500353"/>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Demux</a:t>
            </a:r>
            <a:r>
              <a:rPr lang="zh-CN" altLang="en-US" sz="1400" dirty="0"/>
              <a:t>：在播放时，需要把这些视音频以及字幕等基本流分离出来，这个过程就叫</a:t>
            </a:r>
            <a:r>
              <a:rPr lang="en-US" altLang="zh-CN" sz="1400" dirty="0" err="1"/>
              <a:t>Demux</a:t>
            </a:r>
            <a:r>
              <a:rPr lang="zh-CN" altLang="en-US" sz="1400" dirty="0"/>
              <a:t>，或者解封装，也称为解复用。分离出来的各个基本流（</a:t>
            </a:r>
            <a:r>
              <a:rPr lang="en-US" altLang="zh-CN" sz="1400" dirty="0"/>
              <a:t>ES</a:t>
            </a:r>
            <a:r>
              <a:rPr lang="zh-CN" altLang="en-US" sz="1400" dirty="0"/>
              <a:t>）分别送给视频解码器、音频解码器等解码后才能得到图像声音。</a:t>
            </a:r>
            <a:r>
              <a:rPr lang="en-US" altLang="zh-CN" sz="1400" dirty="0" err="1"/>
              <a:t>Demux</a:t>
            </a:r>
            <a:r>
              <a:rPr lang="zh-CN" altLang="en-US" sz="1400" dirty="0"/>
              <a:t>过程如下图（</a:t>
            </a:r>
            <a:r>
              <a:rPr lang="en-US" altLang="zh-CN" sz="1400" dirty="0"/>
              <a:t>subtitle</a:t>
            </a:r>
            <a:r>
              <a:rPr lang="zh-CN" altLang="en-US" sz="1400" dirty="0"/>
              <a:t>也可能需要解码</a:t>
            </a:r>
            <a:r>
              <a:rPr lang="zh-CN" altLang="en-US" sz="1400" dirty="0" smtClean="0"/>
              <a:t>）</a:t>
            </a:r>
            <a:endParaRPr lang="en-US" altLang="zh-CN" sz="1400" dirty="0" smtClean="0"/>
          </a:p>
          <a:p>
            <a:r>
              <a:rPr lang="en-US" altLang="zh-CN" sz="1400" dirty="0" err="1"/>
              <a:t>Remux</a:t>
            </a:r>
            <a:r>
              <a:rPr lang="zh-CN" altLang="en-US" sz="1400" dirty="0"/>
              <a:t>：当然</a:t>
            </a:r>
            <a:r>
              <a:rPr lang="en-US" altLang="zh-CN" sz="1400" dirty="0" err="1"/>
              <a:t>Demux</a:t>
            </a:r>
            <a:r>
              <a:rPr lang="zh-CN" altLang="en-US" sz="1400" dirty="0"/>
              <a:t>反过来把基本的音频、视频、字幕等组合成一个完整的多媒体就是</a:t>
            </a:r>
            <a:r>
              <a:rPr lang="en-US" altLang="zh-CN" sz="1400" dirty="0" err="1"/>
              <a:t>Remux</a:t>
            </a:r>
            <a:r>
              <a:rPr lang="zh-CN" altLang="en-US" sz="1400" dirty="0"/>
              <a:t>或者封装，也称为复用。比如很多电影网站的音视频压制的人就需要先做</a:t>
            </a:r>
            <a:r>
              <a:rPr lang="en-US" altLang="zh-CN" sz="1400" dirty="0" err="1"/>
              <a:t>Demux</a:t>
            </a:r>
            <a:r>
              <a:rPr lang="zh-CN" altLang="en-US" sz="1400" dirty="0"/>
              <a:t>，分离成</a:t>
            </a:r>
            <a:r>
              <a:rPr lang="en-US" altLang="zh-CN" sz="1400" dirty="0"/>
              <a:t>ES</a:t>
            </a:r>
            <a:r>
              <a:rPr lang="zh-CN" altLang="en-US" sz="1400" dirty="0"/>
              <a:t>，在加入必要的中文字幕和音轨后、重新封装。所有的转码工具也都必须有</a:t>
            </a:r>
            <a:r>
              <a:rPr lang="en-US" altLang="zh-CN" sz="1400" dirty="0" err="1"/>
              <a:t>Remux</a:t>
            </a:r>
            <a:r>
              <a:rPr lang="zh-CN" altLang="en-US" sz="1400" dirty="0"/>
              <a:t>和重新</a:t>
            </a:r>
            <a:r>
              <a:rPr lang="en-US" altLang="zh-CN" sz="1400" dirty="0" err="1"/>
              <a:t>Demux</a:t>
            </a:r>
            <a:r>
              <a:rPr lang="zh-CN" altLang="en-US" sz="1400" dirty="0"/>
              <a:t>的过程。复用与解复用的概念对于熟悉</a:t>
            </a:r>
            <a:r>
              <a:rPr lang="en-US" altLang="zh-CN" sz="1400" dirty="0"/>
              <a:t>DVB</a:t>
            </a:r>
            <a:r>
              <a:rPr lang="zh-CN" altLang="en-US" sz="1400" dirty="0"/>
              <a:t>行业的读者来说应该比较清楚。</a:t>
            </a:r>
          </a:p>
          <a:p>
            <a:r>
              <a:rPr lang="en-US" altLang="zh-CN" sz="1400" dirty="0"/>
              <a:t>PTS</a:t>
            </a:r>
            <a:r>
              <a:rPr lang="zh-CN" altLang="en-US" sz="1400" dirty="0"/>
              <a:t>：也就是显示时间戳，指图像或者声音在解码后应该显示或者发声的时间点。音视频不是一解码出来就播出来，否则就乱了，性能好的解码器播放的快，差的播放的慢，并且视频和音频也对不上号。所有这些都是靠</a:t>
            </a:r>
            <a:r>
              <a:rPr lang="en-US" altLang="zh-CN" sz="1400" dirty="0"/>
              <a:t>PTS</a:t>
            </a:r>
            <a:r>
              <a:rPr lang="zh-CN" altLang="en-US" sz="1400" dirty="0"/>
              <a:t>来同步的。至于</a:t>
            </a:r>
            <a:r>
              <a:rPr lang="en-US" altLang="zh-CN" sz="1400" dirty="0"/>
              <a:t>DTS</a:t>
            </a:r>
            <a:r>
              <a:rPr lang="zh-CN" altLang="en-US" sz="1400" dirty="0"/>
              <a:t>解码时间戳在现在相对以前较大解码内存缓冲下，显得不那么重要了。</a:t>
            </a:r>
          </a:p>
          <a:p>
            <a:pPr marL="68580" indent="0">
              <a:buNone/>
            </a:pPr>
            <a:endParaRPr lang="zh-CN" altLang="en-US" sz="1400" dirty="0"/>
          </a:p>
        </p:txBody>
      </p:sp>
    </p:spTree>
    <p:extLst>
      <p:ext uri="{BB962C8B-B14F-4D97-AF65-F5344CB8AC3E}">
        <p14:creationId xmlns:p14="http://schemas.microsoft.com/office/powerpoint/2010/main" val="2313119743"/>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sp>
        <p:nvSpPr>
          <p:cNvPr id="8" name="内容占位符 2"/>
          <p:cNvSpPr txBox="1">
            <a:spLocks/>
          </p:cNvSpPr>
          <p:nvPr/>
        </p:nvSpPr>
        <p:spPr>
          <a:xfrm>
            <a:off x="971600" y="1988840"/>
            <a:ext cx="705678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FLV is most commonly associated with Flash compatible video files, which are often used to display streaming media on sites such as YouTube. Though the format refers to Adobe, formerly Macromedia - Flash, the FLV container is an </a:t>
            </a:r>
            <a:r>
              <a:rPr lang="en-US" altLang="zh-CN" sz="1400" dirty="0">
                <a:solidFill>
                  <a:srgbClr val="FF0000"/>
                </a:solidFill>
              </a:rPr>
              <a:t>open</a:t>
            </a:r>
            <a:r>
              <a:rPr lang="en-US" altLang="zh-CN" sz="1400" dirty="0"/>
              <a:t> format and so videos can be exported by other multimedia applications using Adobe's FLV codec.</a:t>
            </a:r>
          </a:p>
          <a:p>
            <a:r>
              <a:rPr lang="en-US" altLang="zh-CN" sz="1400" dirty="0"/>
              <a:t>FLV files were originally developed and supported by Macromedia, though details of the format are available for other developers to use, hence its widespread use on video streaming websites. FLV files contain </a:t>
            </a:r>
            <a:r>
              <a:rPr lang="en-US" altLang="zh-CN" sz="1400" dirty="0">
                <a:solidFill>
                  <a:srgbClr val="FF0000"/>
                </a:solidFill>
              </a:rPr>
              <a:t>video and audio streams</a:t>
            </a:r>
            <a:r>
              <a:rPr lang="en-US" altLang="zh-CN" sz="1400" dirty="0"/>
              <a:t> as well as </a:t>
            </a:r>
            <a:r>
              <a:rPr lang="en-US" altLang="zh-CN" sz="1400" dirty="0">
                <a:solidFill>
                  <a:srgbClr val="FF0000"/>
                </a:solidFill>
              </a:rPr>
              <a:t>metadata</a:t>
            </a:r>
            <a:r>
              <a:rPr lang="en-US" altLang="zh-CN" sz="1400" dirty="0"/>
              <a:t>. This is used to store properties of the file, such as its intended dimensions, frame rate, duration and data rates, which are often used by applications to ensure the video is displayed correctly. FLV files can also be used to embed video within Shockwave Flash (SWF) files with the use of Adobe's </a:t>
            </a:r>
            <a:r>
              <a:rPr lang="en-US" altLang="zh-CN" sz="1400" dirty="0" err="1"/>
              <a:t>ActionScript</a:t>
            </a:r>
            <a:r>
              <a:rPr lang="en-US" altLang="zh-CN" sz="1400" dirty="0"/>
              <a:t> language.</a:t>
            </a:r>
          </a:p>
        </p:txBody>
      </p:sp>
    </p:spTree>
    <p:extLst>
      <p:ext uri="{BB962C8B-B14F-4D97-AF65-F5344CB8AC3E}">
        <p14:creationId xmlns:p14="http://schemas.microsoft.com/office/powerpoint/2010/main" val="2129172422"/>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r>
              <a:rPr lang="en-US" altLang="zh-CN" sz="2400" dirty="0" smtClean="0">
                <a:solidFill>
                  <a:srgbClr val="FF0000"/>
                </a:solidFill>
              </a:rPr>
              <a:t>(continue 1)</a:t>
            </a:r>
            <a:endParaRPr lang="zh-CN" altLang="en-US" sz="2400" dirty="0">
              <a:solidFill>
                <a:srgbClr val="FF0000"/>
              </a:solidFill>
            </a:endParaRPr>
          </a:p>
        </p:txBody>
      </p:sp>
      <p:sp>
        <p:nvSpPr>
          <p:cNvPr id="8" name="内容占位符 2"/>
          <p:cNvSpPr txBox="1">
            <a:spLocks/>
          </p:cNvSpPr>
          <p:nvPr/>
        </p:nvSpPr>
        <p:spPr>
          <a:xfrm>
            <a:off x="971600" y="1988840"/>
            <a:ext cx="6336704" cy="100811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Multiple video codecs are supported for use with FLV files, including Sorenson, On2 </a:t>
            </a:r>
            <a:r>
              <a:rPr lang="en-US" altLang="zh-CN" sz="1400" dirty="0" err="1"/>
              <a:t>TrueMotion</a:t>
            </a:r>
            <a:r>
              <a:rPr lang="en-US" altLang="zh-CN" sz="1400" dirty="0"/>
              <a:t> VP6 and, most recently, </a:t>
            </a:r>
            <a:r>
              <a:rPr lang="en-US" altLang="zh-CN" sz="1400" dirty="0">
                <a:solidFill>
                  <a:srgbClr val="FF0000"/>
                </a:solidFill>
              </a:rPr>
              <a:t>MPEG-4 Part 10</a:t>
            </a:r>
            <a:r>
              <a:rPr lang="en-US" altLang="zh-CN" sz="1400" dirty="0"/>
              <a:t>, otherwise known as </a:t>
            </a:r>
            <a:r>
              <a:rPr lang="en-US" altLang="zh-CN" sz="1400" dirty="0">
                <a:solidFill>
                  <a:srgbClr val="FF0000"/>
                </a:solidFill>
              </a:rPr>
              <a:t>H.264</a:t>
            </a:r>
            <a:r>
              <a:rPr lang="en-US" altLang="zh-CN" sz="1400" dirty="0"/>
              <a:t>. FLV files also support several audio formats, including </a:t>
            </a:r>
            <a:r>
              <a:rPr lang="en-US" altLang="zh-CN" sz="1400" dirty="0">
                <a:hlinkClick r:id="rId2"/>
              </a:rPr>
              <a:t>MP3</a:t>
            </a:r>
            <a:r>
              <a:rPr lang="en-US" altLang="zh-CN" sz="1400" dirty="0"/>
              <a:t>, </a:t>
            </a:r>
            <a:r>
              <a:rPr lang="en-US" altLang="zh-CN" sz="1400" dirty="0">
                <a:hlinkClick r:id="rId3"/>
              </a:rPr>
              <a:t>AAC</a:t>
            </a:r>
            <a:r>
              <a:rPr lang="en-US" altLang="zh-CN" sz="1400" dirty="0"/>
              <a:t>, PCM and </a:t>
            </a:r>
            <a:r>
              <a:rPr lang="en-US" altLang="zh-CN" sz="1400" dirty="0" err="1"/>
              <a:t>Nellymoser</a:t>
            </a:r>
            <a:r>
              <a:rPr lang="en-US" altLang="zh-CN" sz="1400" dirty="0"/>
              <a:t> ASAO.</a:t>
            </a:r>
          </a:p>
        </p:txBody>
      </p:sp>
      <p:pic>
        <p:nvPicPr>
          <p:cNvPr id="2052" name="Picture 4" descr="D:\QQ截图2015042214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191" y="2924944"/>
            <a:ext cx="6084777" cy="30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12771"/>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2)</a:t>
            </a:r>
            <a:endParaRPr lang="zh-CN" altLang="en-US" sz="2400" dirty="0">
              <a:solidFill>
                <a:srgbClr val="FF0000"/>
              </a:solidFill>
            </a:endParaRPr>
          </a:p>
        </p:txBody>
      </p:sp>
      <p:pic>
        <p:nvPicPr>
          <p:cNvPr id="1026" name="Picture 2" descr="E:\fl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7652"/>
            <a:ext cx="2838214" cy="3064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QQ截图201504221349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08" y="1988840"/>
            <a:ext cx="4886673" cy="19659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QQ截图201504221350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0" y="4958408"/>
            <a:ext cx="7368505" cy="7748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QQ截图20150422135301.jpg"/>
          <p:cNvPicPr>
            <a:picLocks noChangeAspect="1" noChangeArrowheads="1"/>
          </p:cNvPicPr>
          <p:nvPr/>
        </p:nvPicPr>
        <p:blipFill rotWithShape="1">
          <a:blip r:embed="rId5">
            <a:extLst>
              <a:ext uri="{28A0092B-C50C-407E-A947-70E740481C1C}">
                <a14:useLocalDpi xmlns:a14="http://schemas.microsoft.com/office/drawing/2010/main" val="0"/>
              </a:ext>
            </a:extLst>
          </a:blip>
          <a:srcRect b="10303"/>
          <a:stretch/>
        </p:blipFill>
        <p:spPr bwMode="auto">
          <a:xfrm>
            <a:off x="3491880" y="3948482"/>
            <a:ext cx="4824536" cy="6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47383"/>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3)</a:t>
            </a:r>
            <a:endParaRPr lang="zh-CN" altLang="en-US" sz="2400" dirty="0">
              <a:solidFill>
                <a:srgbClr val="FF0000"/>
              </a:solidFill>
            </a:endParaRPr>
          </a:p>
        </p:txBody>
      </p:sp>
      <p:pic>
        <p:nvPicPr>
          <p:cNvPr id="4098" name="Picture 2" descr="D:\QQ截图20150422135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7652"/>
            <a:ext cx="5296820" cy="380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35755"/>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pic>
        <p:nvPicPr>
          <p:cNvPr id="6146" name="Picture 2" descr="D:\QQ截图2015042213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24744"/>
            <a:ext cx="2879270" cy="47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88791"/>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5)</a:t>
            </a:r>
            <a:endParaRPr lang="zh-CN" altLang="en-US" sz="2400" dirty="0">
              <a:solidFill>
                <a:srgbClr val="FF0000"/>
              </a:solidFill>
            </a:endParaRPr>
          </a:p>
        </p:txBody>
      </p:sp>
      <p:pic>
        <p:nvPicPr>
          <p:cNvPr id="5122" name="Picture 2" descr="D:\QQ截图20150422135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592960" cy="419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05738"/>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a:t>
            </a:fld>
            <a:endParaRPr lang="en-US"/>
          </a:p>
        </p:txBody>
      </p:sp>
      <p:sp>
        <p:nvSpPr>
          <p:cNvPr id="7" name="标题 1"/>
          <p:cNvSpPr txBox="1">
            <a:spLocks/>
          </p:cNvSpPr>
          <p:nvPr/>
        </p:nvSpPr>
        <p:spPr>
          <a:xfrm>
            <a:off x="3203848" y="119675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Flowers</a:t>
            </a:r>
            <a:endParaRPr lang="zh-CN" altLang="en-US" sz="2800" dirty="0">
              <a:solidFill>
                <a:srgbClr val="FF0000"/>
              </a:solidFill>
            </a:endParaRPr>
          </a:p>
        </p:txBody>
      </p:sp>
      <p:pic>
        <p:nvPicPr>
          <p:cNvPr id="3074" name="Picture 2" descr="E:\userid110601time201010311501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95" y="1700808"/>
            <a:ext cx="50755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aa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65" y="1700808"/>
            <a:ext cx="248377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73076"/>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6</a:t>
            </a:r>
            <a:r>
              <a:rPr lang="en-US" altLang="zh-CN" sz="2400" dirty="0" smtClean="0">
                <a:solidFill>
                  <a:srgbClr val="FF0000"/>
                </a:solidFill>
              </a:rPr>
              <a:t>)</a:t>
            </a:r>
            <a:endParaRPr lang="zh-CN" altLang="en-US" sz="2400" dirty="0">
              <a:solidFill>
                <a:srgbClr val="FF0000"/>
              </a:solidFill>
            </a:endParaRPr>
          </a:p>
        </p:txBody>
      </p:sp>
      <p:pic>
        <p:nvPicPr>
          <p:cNvPr id="7170" name="Picture 2" descr="D:\QQ截图201504221356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180" y="1988840"/>
            <a:ext cx="447157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98812"/>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sp>
        <p:nvSpPr>
          <p:cNvPr id="9" name="内容占位符 2"/>
          <p:cNvSpPr txBox="1">
            <a:spLocks/>
          </p:cNvSpPr>
          <p:nvPr/>
        </p:nvSpPr>
        <p:spPr>
          <a:xfrm>
            <a:off x="971600" y="1988840"/>
            <a:ext cx="6336704" cy="19442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TS is commonly seen on video, audio, and data whose streams are encapsulated for </a:t>
            </a:r>
            <a:r>
              <a:rPr lang="en-US" altLang="zh-CN" sz="1400" dirty="0">
                <a:solidFill>
                  <a:srgbClr val="FF0000"/>
                </a:solidFill>
              </a:rPr>
              <a:t>digital transmission use</a:t>
            </a:r>
            <a:r>
              <a:rPr lang="en-US" altLang="zh-CN" sz="1400" dirty="0"/>
              <a:t>. Transmission Stream (TS) is compliant to MPEG2- Part 1 specification. TS files are actually HDTV data composed of several mpeg video and audio used and interpreted by digital tuners. </a:t>
            </a:r>
            <a:endParaRPr lang="en-US" altLang="zh-CN" sz="1400" dirty="0" smtClean="0"/>
          </a:p>
          <a:p>
            <a:r>
              <a:rPr lang="en-US" altLang="zh-CN" sz="1400" dirty="0"/>
              <a:t>TS</a:t>
            </a:r>
            <a:r>
              <a:rPr lang="zh-CN" altLang="en-US" sz="1400" dirty="0"/>
              <a:t>：全称为</a:t>
            </a:r>
            <a:r>
              <a:rPr lang="en-US" altLang="zh-CN" sz="1400" dirty="0"/>
              <a:t>MPEG2-TS</a:t>
            </a:r>
            <a:r>
              <a:rPr lang="zh-CN" altLang="en-US" sz="1400" dirty="0"/>
              <a:t>。</a:t>
            </a:r>
            <a:r>
              <a:rPr lang="en-US" altLang="zh-CN" sz="1400" dirty="0"/>
              <a:t>TS</a:t>
            </a:r>
            <a:r>
              <a:rPr lang="zh-CN" altLang="en-US" sz="1400" dirty="0"/>
              <a:t>即</a:t>
            </a:r>
            <a:r>
              <a:rPr lang="en-US" altLang="zh-CN" sz="1400" dirty="0"/>
              <a:t>"Transport Stream"</a:t>
            </a:r>
            <a:r>
              <a:rPr lang="zh-CN" altLang="en-US" sz="1400" dirty="0"/>
              <a:t>的缩写。它是分包发送的，每一个包长为</a:t>
            </a:r>
            <a:r>
              <a:rPr lang="en-US" altLang="zh-CN" sz="1400" dirty="0"/>
              <a:t>188</a:t>
            </a:r>
            <a:r>
              <a:rPr lang="zh-CN" altLang="en-US" sz="1400" dirty="0"/>
              <a:t>字节（还有</a:t>
            </a:r>
            <a:r>
              <a:rPr lang="en-US" altLang="zh-CN" sz="1400" dirty="0"/>
              <a:t>192</a:t>
            </a:r>
            <a:r>
              <a:rPr lang="zh-CN" altLang="en-US" sz="1400" dirty="0"/>
              <a:t>和</a:t>
            </a:r>
            <a:r>
              <a:rPr lang="en-US" altLang="zh-CN" sz="1400" dirty="0"/>
              <a:t>204</a:t>
            </a:r>
            <a:r>
              <a:rPr lang="zh-CN" altLang="en-US" sz="1400" dirty="0"/>
              <a:t>个字节的包）。包的结构为，包头为</a:t>
            </a:r>
            <a:r>
              <a:rPr lang="en-US" altLang="zh-CN" sz="1400" dirty="0"/>
              <a:t>4</a:t>
            </a:r>
            <a:r>
              <a:rPr lang="zh-CN" altLang="en-US" sz="1400" dirty="0"/>
              <a:t>个字节（第一个字节为</a:t>
            </a:r>
            <a:r>
              <a:rPr lang="en-US" altLang="zh-CN" sz="1400" dirty="0"/>
              <a:t>0x47</a:t>
            </a:r>
            <a:r>
              <a:rPr lang="zh-CN" altLang="en-US" sz="1400" dirty="0"/>
              <a:t>），负载为</a:t>
            </a:r>
            <a:r>
              <a:rPr lang="en-US" altLang="zh-CN" sz="1400" dirty="0"/>
              <a:t>184</a:t>
            </a:r>
            <a:r>
              <a:rPr lang="zh-CN" altLang="en-US" sz="1400" dirty="0"/>
              <a:t>个字节。在</a:t>
            </a:r>
            <a:r>
              <a:rPr lang="en-US" altLang="zh-CN" sz="1400" dirty="0"/>
              <a:t>TS</a:t>
            </a:r>
            <a:r>
              <a:rPr lang="zh-CN" altLang="en-US" sz="1400" dirty="0"/>
              <a:t>流里可以填入很多类型的数据，如视频、音频、自定义信息等。</a:t>
            </a:r>
            <a:r>
              <a:rPr lang="en-US" altLang="zh-CN" sz="1400" dirty="0"/>
              <a:t>MPEG2-TS</a:t>
            </a:r>
            <a:r>
              <a:rPr lang="zh-CN" altLang="en-US" sz="1400" dirty="0"/>
              <a:t>主要应用于实时传送的节目，比如实时广播的电视节目。</a:t>
            </a:r>
            <a:r>
              <a:rPr lang="en-US" altLang="zh-CN" sz="1400" dirty="0"/>
              <a:t>MPEG2-TS</a:t>
            </a:r>
            <a:r>
              <a:rPr lang="zh-CN" altLang="en-US" sz="1400" dirty="0"/>
              <a:t>格式的特点就是要求从视频流的任一片段开始都是可以独立解码的。简单地说，将</a:t>
            </a:r>
            <a:r>
              <a:rPr lang="en-US" altLang="zh-CN" sz="1400" dirty="0"/>
              <a:t>DVD</a:t>
            </a:r>
            <a:r>
              <a:rPr lang="zh-CN" altLang="en-US" sz="1400" dirty="0"/>
              <a:t>上的</a:t>
            </a:r>
            <a:r>
              <a:rPr lang="en-US" altLang="zh-CN" sz="1400" dirty="0"/>
              <a:t>VOB</a:t>
            </a:r>
            <a:r>
              <a:rPr lang="zh-CN" altLang="en-US" sz="1400" dirty="0"/>
              <a:t>文件的前面一截</a:t>
            </a:r>
            <a:r>
              <a:rPr lang="en-US" altLang="zh-CN" sz="1400" dirty="0"/>
              <a:t>cut</a:t>
            </a:r>
            <a:r>
              <a:rPr lang="zh-CN" altLang="en-US" sz="1400" dirty="0"/>
              <a:t>掉（或者是数据损坏数据）就会导致整个文件无法解码，而电视节目是任何时候打开电视机都能解码（收看）的。</a:t>
            </a:r>
          </a:p>
          <a:p>
            <a:r>
              <a:rPr lang="zh-CN" altLang="en-US" sz="1400" dirty="0"/>
              <a:t>   </a:t>
            </a:r>
            <a:r>
              <a:rPr lang="en-US" altLang="zh-CN" sz="1400" dirty="0"/>
              <a:t>TS</a:t>
            </a:r>
            <a:r>
              <a:rPr lang="zh-CN" altLang="en-US" sz="1400" dirty="0"/>
              <a:t>解析需要参考：</a:t>
            </a:r>
            <a:r>
              <a:rPr lang="en-US" altLang="zh-CN" sz="1400" dirty="0"/>
              <a:t>ISO/IEC 13818-1</a:t>
            </a:r>
            <a:r>
              <a:rPr lang="zh-CN" altLang="en-US" sz="1400" dirty="0"/>
              <a:t>的</a:t>
            </a:r>
            <a:r>
              <a:rPr lang="en-US" altLang="zh-CN" sz="1400" dirty="0"/>
              <a:t>2.4 Transport Stream </a:t>
            </a:r>
            <a:r>
              <a:rPr lang="en-US" altLang="zh-CN" sz="1400" dirty="0" err="1"/>
              <a:t>bitstream</a:t>
            </a:r>
            <a:r>
              <a:rPr lang="en-US" altLang="zh-CN" sz="1400" dirty="0"/>
              <a:t> requirements</a:t>
            </a:r>
          </a:p>
          <a:p>
            <a:endParaRPr lang="zh-CN" altLang="en-US" sz="1400" dirty="0"/>
          </a:p>
        </p:txBody>
      </p:sp>
    </p:spTree>
    <p:extLst>
      <p:ext uri="{BB962C8B-B14F-4D97-AF65-F5344CB8AC3E}">
        <p14:creationId xmlns:p14="http://schemas.microsoft.com/office/powerpoint/2010/main" val="3031477554"/>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8194" name="Picture 2" descr="D:\24922718_136850242110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120680" cy="149642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24922718_13685025656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0" y="3516587"/>
            <a:ext cx="7938386" cy="23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4561"/>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ts</a:t>
            </a:r>
            <a:r>
              <a:rPr lang="zh-CN" altLang="en-US" sz="2400" dirty="0" smtClean="0">
                <a:solidFill>
                  <a:srgbClr val="FF0000"/>
                </a:solidFill>
              </a:rPr>
              <a:t>流包含的内容</a:t>
            </a:r>
            <a:endParaRPr lang="zh-CN" altLang="en-US" sz="2400" dirty="0">
              <a:solidFill>
                <a:srgbClr val="FF0000"/>
              </a:solidFill>
            </a:endParaRPr>
          </a:p>
        </p:txBody>
      </p:sp>
      <p:sp>
        <p:nvSpPr>
          <p:cNvPr id="9" name="内容占位符 2"/>
          <p:cNvSpPr txBox="1">
            <a:spLocks/>
          </p:cNvSpPr>
          <p:nvPr/>
        </p:nvSpPr>
        <p:spPr>
          <a:xfrm>
            <a:off x="971600" y="1988840"/>
            <a:ext cx="6336704" cy="33843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一段</a:t>
            </a:r>
            <a:r>
              <a:rPr lang="en-US" altLang="zh-CN" sz="1400" dirty="0"/>
              <a:t>TS</a:t>
            </a:r>
            <a:r>
              <a:rPr lang="zh-CN" altLang="en-US" sz="1400" dirty="0"/>
              <a:t>流，必须包含</a:t>
            </a:r>
            <a:r>
              <a:rPr lang="en-US" altLang="zh-CN" sz="1400" dirty="0"/>
              <a:t>PAT</a:t>
            </a:r>
            <a:r>
              <a:rPr lang="zh-CN" altLang="en-US" sz="1400" dirty="0"/>
              <a:t>包、</a:t>
            </a:r>
            <a:r>
              <a:rPr lang="en-US" altLang="zh-CN" sz="1400" dirty="0"/>
              <a:t>PMT</a:t>
            </a:r>
            <a:r>
              <a:rPr lang="zh-CN" altLang="en-US" sz="1400" dirty="0"/>
              <a:t>包、多个音频包、多个视频包、多个</a:t>
            </a:r>
            <a:r>
              <a:rPr lang="en-US" altLang="zh-CN" sz="1400" dirty="0"/>
              <a:t>PCR</a:t>
            </a:r>
            <a:r>
              <a:rPr lang="zh-CN" altLang="en-US" sz="1400" dirty="0"/>
              <a:t>包、以及其他信息包。</a:t>
            </a:r>
          </a:p>
          <a:p>
            <a:r>
              <a:rPr lang="zh-CN" altLang="en-US" sz="1400" dirty="0"/>
              <a:t>    解析</a:t>
            </a:r>
            <a:r>
              <a:rPr lang="en-US" altLang="zh-CN" sz="1400" dirty="0"/>
              <a:t>TS</a:t>
            </a:r>
            <a:r>
              <a:rPr lang="zh-CN" altLang="en-US" sz="1400" dirty="0"/>
              <a:t>流数据的流程：查找</a:t>
            </a:r>
            <a:r>
              <a:rPr lang="en-US" altLang="zh-CN" sz="1400" dirty="0"/>
              <a:t>PID</a:t>
            </a:r>
            <a:r>
              <a:rPr lang="zh-CN" altLang="en-US" sz="1400" dirty="0"/>
              <a:t>为</a:t>
            </a:r>
            <a:r>
              <a:rPr lang="en-US" altLang="zh-CN" sz="1400" dirty="0"/>
              <a:t>0x0</a:t>
            </a:r>
            <a:r>
              <a:rPr lang="zh-CN" altLang="en-US" sz="1400" dirty="0"/>
              <a:t>的包，解析</a:t>
            </a:r>
            <a:r>
              <a:rPr lang="en-US" altLang="zh-CN" sz="1400" dirty="0"/>
              <a:t>PAT</a:t>
            </a:r>
            <a:r>
              <a:rPr lang="zh-CN" altLang="en-US" sz="1400" dirty="0"/>
              <a:t>，</a:t>
            </a:r>
            <a:r>
              <a:rPr lang="en-US" altLang="zh-CN" sz="1400" dirty="0"/>
              <a:t>PAT</a:t>
            </a:r>
            <a:r>
              <a:rPr lang="zh-CN" altLang="en-US" sz="1400" dirty="0"/>
              <a:t>包中的</a:t>
            </a:r>
            <a:r>
              <a:rPr lang="en-US" altLang="zh-CN" sz="1400" dirty="0" err="1"/>
              <a:t>program_map_PID</a:t>
            </a:r>
            <a:r>
              <a:rPr lang="zh-CN" altLang="en-US" sz="1400" dirty="0"/>
              <a:t>表示</a:t>
            </a:r>
            <a:r>
              <a:rPr lang="en-US" altLang="zh-CN" sz="1400" dirty="0"/>
              <a:t>PMT</a:t>
            </a:r>
            <a:r>
              <a:rPr lang="zh-CN" altLang="en-US" sz="1400" dirty="0"/>
              <a:t>的</a:t>
            </a:r>
            <a:r>
              <a:rPr lang="en-US" altLang="zh-CN" sz="1400" dirty="0"/>
              <a:t>PID</a:t>
            </a:r>
            <a:r>
              <a:rPr lang="zh-CN" altLang="en-US" sz="1400" dirty="0"/>
              <a:t>；查找</a:t>
            </a:r>
            <a:r>
              <a:rPr lang="en-US" altLang="zh-CN" sz="1400" dirty="0"/>
              <a:t>PMT</a:t>
            </a:r>
            <a:r>
              <a:rPr lang="zh-CN" altLang="en-US" sz="1400" dirty="0"/>
              <a:t>，</a:t>
            </a:r>
            <a:r>
              <a:rPr lang="en-US" altLang="zh-CN" sz="1400" dirty="0"/>
              <a:t>PMT</a:t>
            </a:r>
            <a:r>
              <a:rPr lang="zh-CN" altLang="en-US" sz="1400" dirty="0"/>
              <a:t>包中的</a:t>
            </a:r>
            <a:r>
              <a:rPr lang="en-US" altLang="zh-CN" sz="1400" dirty="0" err="1"/>
              <a:t>elementary_PID</a:t>
            </a:r>
            <a:r>
              <a:rPr lang="zh-CN" altLang="en-US" sz="1400" dirty="0"/>
              <a:t>表示音视频包的</a:t>
            </a:r>
            <a:r>
              <a:rPr lang="en-US" altLang="zh-CN" sz="1400" dirty="0"/>
              <a:t>PID</a:t>
            </a:r>
            <a:r>
              <a:rPr lang="zh-CN" altLang="en-US" sz="1400" dirty="0"/>
              <a:t>，</a:t>
            </a:r>
            <a:r>
              <a:rPr lang="en-US" altLang="zh-CN" sz="1400" dirty="0"/>
              <a:t>PMT</a:t>
            </a:r>
            <a:r>
              <a:rPr lang="zh-CN" altLang="en-US" sz="1400" dirty="0"/>
              <a:t>包中的</a:t>
            </a:r>
            <a:r>
              <a:rPr lang="en-US" altLang="zh-CN" sz="1400" dirty="0"/>
              <a:t>PCR_PID</a:t>
            </a:r>
            <a:r>
              <a:rPr lang="zh-CN" altLang="en-US" sz="1400" dirty="0"/>
              <a:t>表示</a:t>
            </a:r>
            <a:r>
              <a:rPr lang="en-US" altLang="zh-CN" sz="1400" dirty="0"/>
              <a:t>PCR</a:t>
            </a:r>
            <a:r>
              <a:rPr lang="zh-CN" altLang="en-US" sz="1400" dirty="0"/>
              <a:t>的</a:t>
            </a:r>
            <a:r>
              <a:rPr lang="en-US" altLang="zh-CN" sz="1400" dirty="0"/>
              <a:t>PID</a:t>
            </a:r>
            <a:r>
              <a:rPr lang="zh-CN" altLang="en-US" sz="1400" dirty="0"/>
              <a:t>，有的时候</a:t>
            </a:r>
            <a:r>
              <a:rPr lang="en-US" altLang="zh-CN" sz="1400" dirty="0"/>
              <a:t>PCR</a:t>
            </a:r>
            <a:r>
              <a:rPr lang="zh-CN" altLang="en-US" sz="1400" dirty="0"/>
              <a:t>的</a:t>
            </a:r>
            <a:r>
              <a:rPr lang="en-US" altLang="zh-CN" sz="1400" dirty="0"/>
              <a:t>PID</a:t>
            </a:r>
            <a:r>
              <a:rPr lang="zh-CN" altLang="en-US" sz="1400" dirty="0"/>
              <a:t>跟音频或者视频的</a:t>
            </a:r>
            <a:r>
              <a:rPr lang="en-US" altLang="zh-CN" sz="1400" dirty="0"/>
              <a:t>PID</a:t>
            </a:r>
            <a:r>
              <a:rPr lang="zh-CN" altLang="en-US" sz="1400" dirty="0"/>
              <a:t>相同，说明</a:t>
            </a:r>
            <a:r>
              <a:rPr lang="en-US" altLang="zh-CN" sz="1400" dirty="0"/>
              <a:t>PCR</a:t>
            </a:r>
            <a:r>
              <a:rPr lang="zh-CN" altLang="en-US" sz="1400" dirty="0"/>
              <a:t>会融进音视频的包，注意解析，有的时候</a:t>
            </a:r>
            <a:r>
              <a:rPr lang="en-US" altLang="zh-CN" sz="1400" dirty="0"/>
              <a:t>PCR</a:t>
            </a:r>
            <a:r>
              <a:rPr lang="zh-CN" altLang="en-US" sz="1400" dirty="0"/>
              <a:t>是自己单独的包；</a:t>
            </a:r>
            <a:r>
              <a:rPr lang="en-US" altLang="zh-CN" sz="1400" dirty="0"/>
              <a:t>CAT</a:t>
            </a:r>
            <a:r>
              <a:rPr lang="zh-CN" altLang="en-US" sz="1400" dirty="0"/>
              <a:t>、</a:t>
            </a:r>
            <a:r>
              <a:rPr lang="en-US" altLang="zh-CN" sz="1400" dirty="0"/>
              <a:t>NIT</a:t>
            </a:r>
            <a:r>
              <a:rPr lang="zh-CN" altLang="en-US" sz="1400" dirty="0"/>
              <a:t>、</a:t>
            </a:r>
            <a:r>
              <a:rPr lang="en-US" altLang="zh-CN" sz="1400" dirty="0"/>
              <a:t>SDT</a:t>
            </a:r>
            <a:r>
              <a:rPr lang="zh-CN" altLang="en-US" sz="1400" dirty="0"/>
              <a:t>、</a:t>
            </a:r>
            <a:r>
              <a:rPr lang="en-US" altLang="zh-CN" sz="1400" dirty="0"/>
              <a:t>EIT</a:t>
            </a:r>
            <a:r>
              <a:rPr lang="zh-CN" altLang="en-US" sz="1400" dirty="0"/>
              <a:t>的</a:t>
            </a:r>
            <a:r>
              <a:rPr lang="en-US" altLang="zh-CN" sz="1400" dirty="0"/>
              <a:t>PID</a:t>
            </a:r>
            <a:r>
              <a:rPr lang="zh-CN" altLang="en-US" sz="1400" dirty="0"/>
              <a:t>分别为</a:t>
            </a:r>
            <a:r>
              <a:rPr lang="en-US" altLang="zh-CN" sz="1400" dirty="0"/>
              <a:t>: 0x01</a:t>
            </a:r>
            <a:r>
              <a:rPr lang="zh-CN" altLang="en-US" sz="1400" dirty="0"/>
              <a:t>、</a:t>
            </a:r>
            <a:r>
              <a:rPr lang="en-US" altLang="zh-CN" sz="1400" dirty="0"/>
              <a:t>0x10</a:t>
            </a:r>
            <a:r>
              <a:rPr lang="zh-CN" altLang="en-US" sz="1400" dirty="0"/>
              <a:t>、</a:t>
            </a:r>
            <a:r>
              <a:rPr lang="en-US" altLang="zh-CN" sz="1400" dirty="0"/>
              <a:t>0x11</a:t>
            </a:r>
            <a:r>
              <a:rPr lang="zh-CN" altLang="en-US" sz="1400" dirty="0"/>
              <a:t>、</a:t>
            </a:r>
            <a:r>
              <a:rPr lang="en-US" altLang="zh-CN" sz="1400" dirty="0"/>
              <a:t>0x12</a:t>
            </a:r>
            <a:r>
              <a:rPr lang="zh-CN" altLang="en-US" sz="1400" dirty="0"/>
              <a:t>。</a:t>
            </a:r>
          </a:p>
          <a:p>
            <a:pPr marL="68580" indent="0">
              <a:buNone/>
            </a:pPr>
            <a:endParaRPr lang="zh-CN" altLang="en-US" sz="1400" dirty="0"/>
          </a:p>
        </p:txBody>
      </p:sp>
    </p:spTree>
    <p:extLst>
      <p:ext uri="{BB962C8B-B14F-4D97-AF65-F5344CB8AC3E}">
        <p14:creationId xmlns:p14="http://schemas.microsoft.com/office/powerpoint/2010/main" val="3785150568"/>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1026" name="Picture 2" descr="D:\3483779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393892" cy="345638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139952" y="5462038"/>
            <a:ext cx="4248472" cy="307777"/>
          </a:xfrm>
          <a:prstGeom prst="rect">
            <a:avLst/>
          </a:prstGeom>
        </p:spPr>
        <p:txBody>
          <a:bodyPr wrap="square">
            <a:spAutoFit/>
          </a:bodyPr>
          <a:lstStyle/>
          <a:p>
            <a:r>
              <a:rPr lang="en-US" altLang="zh-CN" sz="1400" dirty="0"/>
              <a:t>DVB</a:t>
            </a:r>
            <a:r>
              <a:rPr lang="zh-CN" altLang="en-US" sz="1400" dirty="0"/>
              <a:t>（数字视频广播（</a:t>
            </a:r>
            <a:r>
              <a:rPr lang="en-US" altLang="zh-CN" sz="1400" dirty="0" err="1"/>
              <a:t>DigitalVideoBroadcasting</a:t>
            </a:r>
            <a:r>
              <a:rPr lang="zh-CN" altLang="en-US" sz="1400" dirty="0"/>
              <a:t>）</a:t>
            </a:r>
          </a:p>
        </p:txBody>
      </p:sp>
    </p:spTree>
    <p:extLst>
      <p:ext uri="{BB962C8B-B14F-4D97-AF65-F5344CB8AC3E}">
        <p14:creationId xmlns:p14="http://schemas.microsoft.com/office/powerpoint/2010/main" val="3194833832"/>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mp3</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a:t>MPEG-1 or MPEG-2 Audio Layer </a:t>
            </a:r>
            <a:r>
              <a:rPr lang="en-US" altLang="zh-CN" sz="1400" b="1" dirty="0" smtClean="0"/>
              <a:t>III</a:t>
            </a:r>
            <a:r>
              <a:rPr lang="en-US" altLang="zh-CN" sz="1400" dirty="0" smtClean="0"/>
              <a:t>,</a:t>
            </a:r>
            <a:r>
              <a:rPr lang="en-US" altLang="zh-CN" sz="1400" baseline="30000" dirty="0"/>
              <a:t> </a:t>
            </a:r>
            <a:r>
              <a:rPr lang="en-US" altLang="zh-CN" sz="1400" dirty="0" smtClean="0"/>
              <a:t>more </a:t>
            </a:r>
            <a:r>
              <a:rPr lang="en-US" altLang="zh-CN" sz="1400" dirty="0"/>
              <a:t>commonly referred to as </a:t>
            </a:r>
            <a:r>
              <a:rPr lang="en-US" altLang="zh-CN" sz="1400" b="1" dirty="0"/>
              <a:t>MP3</a:t>
            </a:r>
            <a:r>
              <a:rPr lang="en-US" altLang="zh-CN" sz="1400" dirty="0"/>
              <a:t>, is an </a:t>
            </a:r>
            <a:r>
              <a:rPr lang="en-US" altLang="zh-CN" sz="1400" dirty="0">
                <a:hlinkClick r:id="rId2" tooltip="Audio coding format"/>
              </a:rPr>
              <a:t>audio coding format</a:t>
            </a:r>
            <a:r>
              <a:rPr lang="en-US" altLang="zh-CN" sz="1400" dirty="0"/>
              <a:t> for </a:t>
            </a:r>
            <a:r>
              <a:rPr lang="en-US" altLang="zh-CN" sz="1400" dirty="0">
                <a:hlinkClick r:id="rId3" tooltip="Digital audio"/>
              </a:rPr>
              <a:t>digital audio</a:t>
            </a:r>
            <a:r>
              <a:rPr lang="en-US" altLang="zh-CN" sz="1400" dirty="0"/>
              <a:t> which uses a form of </a:t>
            </a:r>
            <a:r>
              <a:rPr lang="en-US" altLang="zh-CN" sz="1400" dirty="0" err="1">
                <a:hlinkClick r:id="rId4" tooltip="Lossy data compression"/>
              </a:rPr>
              <a:t>lossy</a:t>
            </a:r>
            <a:r>
              <a:rPr lang="en-US" altLang="zh-CN" sz="1400" dirty="0">
                <a:hlinkClick r:id="rId4" tooltip="Lossy data compression"/>
              </a:rPr>
              <a:t> data compression</a:t>
            </a:r>
            <a:r>
              <a:rPr lang="en-US" altLang="zh-CN" sz="1400" dirty="0"/>
              <a:t>. It is a common audio format for consumer </a:t>
            </a:r>
            <a:r>
              <a:rPr lang="en-US" altLang="zh-CN" sz="1400" dirty="0" err="1"/>
              <a:t>audio</a:t>
            </a:r>
            <a:r>
              <a:rPr lang="en-US" altLang="zh-CN" sz="1400" dirty="0" err="1">
                <a:hlinkClick r:id="rId5" tooltip="Streaming media"/>
              </a:rPr>
              <a:t>streaming</a:t>
            </a:r>
            <a:r>
              <a:rPr lang="en-US" altLang="zh-CN" sz="1400" dirty="0"/>
              <a:t> or storage, as well as a </a:t>
            </a:r>
            <a:r>
              <a:rPr lang="en-US" altLang="zh-CN" sz="1400" dirty="0">
                <a:hlinkClick r:id="rId6" tooltip="De facto standard"/>
              </a:rPr>
              <a:t>de facto standard</a:t>
            </a:r>
            <a:r>
              <a:rPr lang="en-US" altLang="zh-CN" sz="1400" dirty="0"/>
              <a:t> of digital audio compression for the transfer and playback of music on most </a:t>
            </a:r>
            <a:r>
              <a:rPr lang="en-US" altLang="zh-CN" sz="1400" dirty="0">
                <a:hlinkClick r:id="rId7" tooltip="Digital audio player"/>
              </a:rPr>
              <a:t>digital audio players</a:t>
            </a:r>
            <a:r>
              <a:rPr lang="en-US" altLang="zh-CN" sz="1400" dirty="0"/>
              <a:t>.</a:t>
            </a:r>
            <a:endParaRPr lang="zh-CN" altLang="en-US" sz="1400" dirty="0"/>
          </a:p>
        </p:txBody>
      </p:sp>
      <p:pic>
        <p:nvPicPr>
          <p:cNvPr id="1027" name="Picture 3" descr="D:\QQ截图2015042014015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608" y="3212976"/>
            <a:ext cx="6552728" cy="277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85211"/>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音频解码 </a:t>
            </a:r>
            <a:r>
              <a:rPr lang="en-US" altLang="zh-CN" sz="2400" dirty="0" err="1" smtClean="0">
                <a:solidFill>
                  <a:srgbClr val="FF0000"/>
                </a:solidFill>
              </a:rPr>
              <a:t>ogg</a:t>
            </a:r>
            <a:r>
              <a:rPr lang="en-US" altLang="zh-CN" sz="2400" dirty="0" smtClean="0">
                <a:solidFill>
                  <a:srgbClr val="FF0000"/>
                </a:solidFill>
              </a:rPr>
              <a:t>(</a:t>
            </a:r>
            <a:r>
              <a:rPr lang="en-US" altLang="zh-CN" sz="2400" dirty="0" err="1" smtClean="0">
                <a:solidFill>
                  <a:srgbClr val="FF0000"/>
                </a:solidFill>
              </a:rPr>
              <a:t>vorbis</a:t>
            </a:r>
            <a:r>
              <a:rPr lang="en-US" altLang="zh-CN" sz="2400" dirty="0" smtClean="0">
                <a:solidFill>
                  <a:srgbClr val="FF0000"/>
                </a:solidFill>
              </a:rPr>
              <a:t>)</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err="1"/>
              <a:t>Vorbis</a:t>
            </a:r>
            <a:r>
              <a:rPr lang="zh-CN" altLang="en-US" sz="1400" dirty="0"/>
              <a:t>是一种</a:t>
            </a:r>
            <a:r>
              <a:rPr lang="zh-CN" altLang="en-US" sz="1400" dirty="0">
                <a:hlinkClick r:id="rId2" tooltip="有损数据压缩"/>
              </a:rPr>
              <a:t>有损</a:t>
            </a:r>
            <a:r>
              <a:rPr lang="zh-CN" altLang="en-US" sz="1400" dirty="0">
                <a:hlinkClick r:id="rId3" tooltip="音频压缩 (格式)"/>
              </a:rPr>
              <a:t>音频压缩格式</a:t>
            </a:r>
            <a:r>
              <a:rPr lang="zh-CN" altLang="en-US" sz="1400" dirty="0"/>
              <a:t>，由</a:t>
            </a:r>
            <a:r>
              <a:rPr lang="en-US" altLang="zh-CN" sz="1400" dirty="0" err="1">
                <a:hlinkClick r:id="rId4" tooltip="Xiph.Org基金会"/>
              </a:rPr>
              <a:t>Xiph.Org</a:t>
            </a:r>
            <a:r>
              <a:rPr lang="zh-CN" altLang="en-US" sz="1400" dirty="0">
                <a:hlinkClick r:id="rId4" tooltip="Xiph.Org基金会"/>
              </a:rPr>
              <a:t>基金会</a:t>
            </a:r>
            <a:r>
              <a:rPr lang="zh-CN" altLang="en-US" sz="1400" dirty="0"/>
              <a:t>所领导并</a:t>
            </a:r>
            <a:r>
              <a:rPr lang="zh-CN" altLang="en-US" sz="1400" dirty="0">
                <a:hlinkClick r:id="rId5" tooltip="开放源代码"/>
              </a:rPr>
              <a:t>开放源代码</a:t>
            </a:r>
            <a:r>
              <a:rPr lang="zh-CN" altLang="en-US" sz="1400" dirty="0"/>
              <a:t>。</a:t>
            </a:r>
            <a:r>
              <a:rPr lang="en-US" altLang="zh-CN" sz="1400" dirty="0" err="1"/>
              <a:t>Vorbis</a:t>
            </a:r>
            <a:r>
              <a:rPr lang="zh-CN" altLang="en-US" sz="1400" dirty="0"/>
              <a:t>通常以</a:t>
            </a:r>
            <a:r>
              <a:rPr lang="en-US" altLang="zh-CN" sz="1400" dirty="0" err="1">
                <a:hlinkClick r:id="rId6" tooltip="Ogg"/>
              </a:rPr>
              <a:t>Ogg</a:t>
            </a:r>
            <a:r>
              <a:rPr lang="zh-CN" altLang="en-US" sz="1400" dirty="0"/>
              <a:t>作为</a:t>
            </a:r>
            <a:r>
              <a:rPr lang="zh-CN" altLang="en-US" sz="1400" dirty="0">
                <a:hlinkClick r:id="rId7" tooltip="容器格式"/>
              </a:rPr>
              <a:t>容器格式</a:t>
            </a:r>
            <a:r>
              <a:rPr lang="zh-CN" altLang="en-US" sz="1400" dirty="0"/>
              <a:t>，所以常合称为</a:t>
            </a:r>
            <a:r>
              <a:rPr lang="en-US" altLang="zh-CN" sz="1400" dirty="0" err="1"/>
              <a:t>Ogg</a:t>
            </a:r>
            <a:r>
              <a:rPr lang="en-US" altLang="zh-CN" sz="1400" dirty="0"/>
              <a:t> </a:t>
            </a:r>
            <a:r>
              <a:rPr lang="en-US" altLang="zh-CN" sz="1400" dirty="0" err="1"/>
              <a:t>Vorbis</a:t>
            </a:r>
            <a:r>
              <a:rPr lang="zh-CN" altLang="en-US" sz="1400" dirty="0" smtClean="0"/>
              <a:t>。</a:t>
            </a:r>
            <a:endParaRPr lang="en-US" altLang="zh-CN" sz="1400" dirty="0" smtClean="0"/>
          </a:p>
          <a:p>
            <a:r>
              <a:rPr lang="zh-CN" altLang="en-US" sz="1400" dirty="0"/>
              <a:t>众所周知，</a:t>
            </a:r>
            <a:r>
              <a:rPr lang="en-US" altLang="zh-CN" sz="1400" dirty="0"/>
              <a:t>MP3</a:t>
            </a:r>
            <a:r>
              <a:rPr lang="zh-CN" altLang="en-US" sz="1400" dirty="0"/>
              <a:t>是有损</a:t>
            </a:r>
            <a:r>
              <a:rPr lang="zh-CN" altLang="en-US" sz="1400" dirty="0">
                <a:hlinkClick r:id="rId8"/>
              </a:rPr>
              <a:t>压缩格式</a:t>
            </a:r>
            <a:r>
              <a:rPr lang="zh-CN" altLang="en-US" sz="1400" dirty="0"/>
              <a:t>，因此压缩后的数据与标准的</a:t>
            </a:r>
            <a:r>
              <a:rPr lang="en-US" altLang="zh-CN" sz="1400" dirty="0"/>
              <a:t>CD</a:t>
            </a:r>
            <a:r>
              <a:rPr lang="zh-CN" altLang="en-US" sz="1400" dirty="0"/>
              <a:t>音乐相比是有损失的。</a:t>
            </a:r>
            <a:r>
              <a:rPr lang="en-US" altLang="zh-CN" sz="1400" dirty="0"/>
              <a:t>VORBIS</a:t>
            </a:r>
            <a:r>
              <a:rPr lang="zh-CN" altLang="en-US" sz="1400" dirty="0"/>
              <a:t>也是</a:t>
            </a:r>
            <a:r>
              <a:rPr lang="zh-CN" altLang="en-US" sz="1400" dirty="0">
                <a:hlinkClick r:id="rId9"/>
              </a:rPr>
              <a:t>有损压缩</a:t>
            </a:r>
            <a:r>
              <a:rPr lang="zh-CN" altLang="en-US" sz="1400" dirty="0"/>
              <a:t>，但通过使用更加先进的声学模型去减少损失，因此，同样位速率</a:t>
            </a:r>
            <a:r>
              <a:rPr lang="en-US" altLang="zh-CN" sz="1400" dirty="0"/>
              <a:t>(Bit Rate)</a:t>
            </a:r>
            <a:r>
              <a:rPr lang="zh-CN" altLang="en-US" sz="1400" dirty="0"/>
              <a:t>编码的</a:t>
            </a:r>
            <a:r>
              <a:rPr lang="en-US" altLang="zh-CN" sz="1400" dirty="0"/>
              <a:t>OGG</a:t>
            </a:r>
            <a:r>
              <a:rPr lang="zh-CN" altLang="en-US" sz="1400" dirty="0"/>
              <a:t>与</a:t>
            </a:r>
            <a:r>
              <a:rPr lang="en-US" altLang="zh-CN" sz="1400" dirty="0"/>
              <a:t>MP3</a:t>
            </a:r>
            <a:r>
              <a:rPr lang="zh-CN" altLang="en-US" sz="1400" dirty="0"/>
              <a:t>相比听起来更好一些。另外，还有一个原因，</a:t>
            </a:r>
            <a:r>
              <a:rPr lang="en-US" altLang="zh-CN" sz="1400" dirty="0"/>
              <a:t>MP3</a:t>
            </a:r>
            <a:r>
              <a:rPr lang="zh-CN" altLang="en-US" sz="1400" dirty="0"/>
              <a:t>格式是受专利保护的。如果你想使用</a:t>
            </a:r>
            <a:r>
              <a:rPr lang="en-US" altLang="zh-CN" sz="1400" dirty="0"/>
              <a:t>MP3</a:t>
            </a:r>
            <a:r>
              <a:rPr lang="zh-CN" altLang="en-US" sz="1400" dirty="0"/>
              <a:t>格式发布自己的作品，则需要付给 </a:t>
            </a:r>
            <a:r>
              <a:rPr lang="en-US" altLang="zh-CN" sz="1400" dirty="0" err="1"/>
              <a:t>Fraunhofer</a:t>
            </a:r>
            <a:r>
              <a:rPr lang="zh-CN" altLang="en-US" sz="1400" dirty="0"/>
              <a:t>（发明</a:t>
            </a:r>
            <a:r>
              <a:rPr lang="en-US" altLang="zh-CN" sz="1400" dirty="0"/>
              <a:t>MP3</a:t>
            </a:r>
            <a:r>
              <a:rPr lang="zh-CN" altLang="en-US" sz="1400" dirty="0"/>
              <a:t>的公司）专利使用费。而</a:t>
            </a:r>
            <a:r>
              <a:rPr lang="en-US" altLang="zh-CN" sz="1400" dirty="0"/>
              <a:t>VORBIS</a:t>
            </a:r>
            <a:r>
              <a:rPr lang="zh-CN" altLang="en-US" sz="1400" dirty="0"/>
              <a:t>就完全没有这个问题。对于乐迷来说，使用</a:t>
            </a:r>
            <a:r>
              <a:rPr lang="en-US" altLang="zh-CN" sz="1400" dirty="0"/>
              <a:t>OGG</a:t>
            </a:r>
            <a:r>
              <a:rPr lang="zh-CN" altLang="en-US" sz="1400" dirty="0"/>
              <a:t>文件的显著好处是可以用更小的文件获得优越的声音质量。而且，由于</a:t>
            </a:r>
            <a:r>
              <a:rPr lang="en-US" altLang="zh-CN" sz="1400" dirty="0"/>
              <a:t>OGG</a:t>
            </a:r>
            <a:r>
              <a:rPr lang="zh-CN" altLang="en-US" sz="1400" dirty="0"/>
              <a:t>是完全开放和免费的，制作</a:t>
            </a:r>
            <a:r>
              <a:rPr lang="en-US" altLang="zh-CN" sz="1400" dirty="0"/>
              <a:t>OGG</a:t>
            </a:r>
            <a:r>
              <a:rPr lang="zh-CN" altLang="en-US" sz="1400" dirty="0"/>
              <a:t>文件将不受任何专利限制，可望可以获得大量的编码器和播放器。这也是为何现在</a:t>
            </a:r>
            <a:r>
              <a:rPr lang="en-US" altLang="zh-CN" sz="1400" dirty="0"/>
              <a:t>MP3</a:t>
            </a:r>
            <a:r>
              <a:rPr lang="zh-CN" altLang="en-US" sz="1400" dirty="0"/>
              <a:t>编码器如此少而且大多是商业软件的原因，因为</a:t>
            </a:r>
            <a:r>
              <a:rPr lang="en-US" altLang="zh-CN" sz="1400" dirty="0" err="1"/>
              <a:t>Fraunhofer</a:t>
            </a:r>
            <a:r>
              <a:rPr lang="zh-CN" altLang="en-US" sz="1400" dirty="0"/>
              <a:t>要收取专利使用费。</a:t>
            </a:r>
          </a:p>
        </p:txBody>
      </p:sp>
    </p:spTree>
    <p:extLst>
      <p:ext uri="{BB962C8B-B14F-4D97-AF65-F5344CB8AC3E}">
        <p14:creationId xmlns:p14="http://schemas.microsoft.com/office/powerpoint/2010/main" val="1981655404"/>
      </p:ext>
    </p:extLst>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hlinkClick r:id="rId2"/>
              </a:rPr>
              <a:t>Advanced Audio Coding (AAC)</a:t>
            </a:r>
            <a:r>
              <a:rPr lang="en-US" altLang="zh-CN" sz="1400" dirty="0"/>
              <a:t> is the successor format to MP3, and is defined in MPEG-4 part 3 (ISO/IEC 14496-3). It is often used within an MP4 container format; for music the .m4a extension is customarily used. The second-most common use is within MKV (</a:t>
            </a:r>
            <a:r>
              <a:rPr lang="en-US" altLang="zh-CN" sz="1400" dirty="0" err="1"/>
              <a:t>Matroska</a:t>
            </a:r>
            <a:r>
              <a:rPr lang="en-US" altLang="zh-CN" sz="1400" dirty="0"/>
              <a:t>) files because it has better support for embedded text-based soft subtitles than MP4. </a:t>
            </a:r>
          </a:p>
          <a:p>
            <a:r>
              <a:rPr lang="en-US" altLang="zh-CN" sz="1400" dirty="0" err="1"/>
              <a:t>FFmpeg</a:t>
            </a:r>
            <a:r>
              <a:rPr lang="en-US" altLang="zh-CN" sz="1400" dirty="0"/>
              <a:t> can support four AAC-LC encoders (</a:t>
            </a:r>
            <a:r>
              <a:rPr lang="en-US" altLang="zh-CN" sz="1400" dirty="0" err="1"/>
              <a:t>aac</a:t>
            </a:r>
            <a:r>
              <a:rPr lang="en-US" altLang="zh-CN" sz="1400" dirty="0"/>
              <a:t>, </a:t>
            </a:r>
            <a:r>
              <a:rPr lang="en-US" altLang="zh-CN" sz="1400" dirty="0" err="1"/>
              <a:t>libfaac</a:t>
            </a:r>
            <a:r>
              <a:rPr lang="en-US" altLang="zh-CN" sz="1400" dirty="0"/>
              <a:t>, </a:t>
            </a:r>
            <a:r>
              <a:rPr lang="en-US" altLang="zh-CN" sz="1400" dirty="0" err="1"/>
              <a:t>libfdk_aac</a:t>
            </a:r>
            <a:r>
              <a:rPr lang="en-US" altLang="zh-CN" sz="1400" dirty="0"/>
              <a:t>, </a:t>
            </a:r>
            <a:r>
              <a:rPr lang="en-US" altLang="zh-CN" sz="1400" dirty="0" err="1"/>
              <a:t>libvo_aacenc</a:t>
            </a:r>
            <a:r>
              <a:rPr lang="en-US" altLang="zh-CN" sz="1400" dirty="0"/>
              <a:t>) and two AAC-HE encoders (</a:t>
            </a:r>
            <a:r>
              <a:rPr lang="en-US" altLang="zh-CN" sz="1400" dirty="0" err="1"/>
              <a:t>libaacplus</a:t>
            </a:r>
            <a:r>
              <a:rPr lang="en-US" altLang="zh-CN" sz="1400" dirty="0"/>
              <a:t> and </a:t>
            </a:r>
            <a:r>
              <a:rPr lang="en-US" altLang="zh-CN" sz="1400" dirty="0" err="1"/>
              <a:t>libfdk_aac</a:t>
            </a:r>
            <a:r>
              <a:rPr lang="en-US" altLang="zh-CN" sz="1400" dirty="0"/>
              <a:t>). </a:t>
            </a:r>
            <a:endParaRPr lang="zh-CN" altLang="en-US" sz="1400" dirty="0"/>
          </a:p>
        </p:txBody>
      </p:sp>
    </p:spTree>
    <p:extLst>
      <p:ext uri="{BB962C8B-B14F-4D97-AF65-F5344CB8AC3E}">
        <p14:creationId xmlns:p14="http://schemas.microsoft.com/office/powerpoint/2010/main" val="112046580"/>
      </p:ext>
    </p:extLst>
  </p:cSld>
  <p:clrMapOvr>
    <a:masterClrMapping/>
  </p:clrMapOvr>
  <p:transition spd="slow">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AAC</a:t>
            </a:r>
            <a:r>
              <a:rPr lang="zh-CN" altLang="en-US" sz="1400" dirty="0"/>
              <a:t>（</a:t>
            </a:r>
            <a:r>
              <a:rPr lang="en-US" altLang="zh-CN" sz="1400" dirty="0"/>
              <a:t>Advanced Audio Coding</a:t>
            </a:r>
            <a:r>
              <a:rPr lang="zh-CN" altLang="en-US" sz="1400" dirty="0"/>
              <a:t>） 编码</a:t>
            </a:r>
            <a:r>
              <a:rPr lang="en-US" altLang="zh-CN" sz="1400" dirty="0"/>
              <a:t>9</a:t>
            </a:r>
            <a:r>
              <a:rPr lang="zh-CN" altLang="en-US" sz="1400" dirty="0"/>
              <a:t>种规格</a:t>
            </a:r>
            <a:r>
              <a:rPr lang="zh-CN" altLang="en-US" sz="1400" dirty="0" smtClean="0"/>
              <a:t>：</a:t>
            </a:r>
            <a:endParaRPr lang="en-US" altLang="zh-CN" sz="1400" dirty="0" smtClean="0"/>
          </a:p>
          <a:p>
            <a:endParaRPr lang="en-US" altLang="zh-CN" sz="1400" dirty="0" smtClean="0"/>
          </a:p>
          <a:p>
            <a:pPr lvl="1"/>
            <a:r>
              <a:rPr lang="en-US" altLang="zh-CN" sz="1200" dirty="0" smtClean="0"/>
              <a:t>MPEG-2 </a:t>
            </a:r>
            <a:r>
              <a:rPr lang="en-US" altLang="zh-CN" sz="1200" dirty="0"/>
              <a:t>AAC LC</a:t>
            </a:r>
            <a:r>
              <a:rPr lang="zh-CN" altLang="en-US" sz="1200" dirty="0"/>
              <a:t>低复杂度规格（</a:t>
            </a:r>
            <a:r>
              <a:rPr lang="en-US" altLang="zh-CN" sz="1200" dirty="0"/>
              <a:t>Low Complexity</a:t>
            </a:r>
            <a:r>
              <a:rPr lang="zh-CN" altLang="en-US" sz="1200" dirty="0"/>
              <a:t>）</a:t>
            </a:r>
          </a:p>
          <a:p>
            <a:pPr lvl="1"/>
            <a:r>
              <a:rPr lang="en-US" altLang="zh-CN" sz="1200" dirty="0"/>
              <a:t>MPEG-2 AAC Main</a:t>
            </a:r>
            <a:r>
              <a:rPr lang="zh-CN" altLang="en-US" sz="1200" dirty="0"/>
              <a:t>主规格</a:t>
            </a:r>
          </a:p>
          <a:p>
            <a:pPr lvl="1"/>
            <a:r>
              <a:rPr lang="en-US" altLang="zh-CN" sz="1200" dirty="0"/>
              <a:t>MPEG-2 AAC SSR</a:t>
            </a:r>
            <a:r>
              <a:rPr lang="zh-CN" altLang="en-US" sz="1200" dirty="0"/>
              <a:t>可变采样率规格</a:t>
            </a:r>
            <a:r>
              <a:rPr lang="zh-CN" altLang="en-US" sz="1200" dirty="0" smtClean="0"/>
              <a:t>（</a:t>
            </a:r>
            <a:r>
              <a:rPr lang="en-US" altLang="zh-CN" sz="1200" dirty="0" smtClean="0"/>
              <a:t>Scalable </a:t>
            </a:r>
            <a:r>
              <a:rPr lang="en-US" altLang="zh-CN" sz="1200" dirty="0"/>
              <a:t>Sample Rate</a:t>
            </a:r>
            <a:r>
              <a:rPr lang="zh-CN" altLang="en-US" sz="1200" dirty="0"/>
              <a:t>）</a:t>
            </a:r>
          </a:p>
          <a:p>
            <a:pPr lvl="1"/>
            <a:r>
              <a:rPr lang="en-US" altLang="zh-CN" sz="1200" dirty="0">
                <a:solidFill>
                  <a:srgbClr val="FF0000"/>
                </a:solidFill>
              </a:rPr>
              <a:t>MPEG-4 AAC LC</a:t>
            </a:r>
            <a:r>
              <a:rPr lang="zh-CN" altLang="en-US" sz="1200" dirty="0">
                <a:solidFill>
                  <a:srgbClr val="FF0000"/>
                </a:solidFill>
              </a:rPr>
              <a:t>低复杂度规格（</a:t>
            </a:r>
            <a:r>
              <a:rPr lang="en-US" altLang="zh-CN" sz="1200" dirty="0">
                <a:solidFill>
                  <a:srgbClr val="FF0000"/>
                </a:solidFill>
              </a:rPr>
              <a:t>Low Complexity</a:t>
            </a:r>
            <a:r>
              <a:rPr lang="zh-CN" altLang="en-US" sz="1200" dirty="0">
                <a:solidFill>
                  <a:srgbClr val="FF0000"/>
                </a:solidFill>
              </a:rPr>
              <a:t>）</a:t>
            </a:r>
          </a:p>
          <a:p>
            <a:pPr lvl="1"/>
            <a:r>
              <a:rPr lang="en-US" altLang="zh-CN" sz="1200" dirty="0"/>
              <a:t>MPEG-4 AAC Main</a:t>
            </a:r>
            <a:r>
              <a:rPr lang="zh-CN" altLang="en-US" sz="1200" dirty="0"/>
              <a:t>主规格</a:t>
            </a:r>
          </a:p>
          <a:p>
            <a:pPr lvl="1"/>
            <a:r>
              <a:rPr lang="en-US" altLang="zh-CN" sz="1200" dirty="0"/>
              <a:t>MPEG-4 AAC SSR</a:t>
            </a:r>
            <a:r>
              <a:rPr lang="zh-CN" altLang="en-US" sz="1200" dirty="0"/>
              <a:t>可变采样率规格</a:t>
            </a:r>
            <a:r>
              <a:rPr lang="zh-CN" altLang="en-US" sz="1200" dirty="0" smtClean="0"/>
              <a:t>（</a:t>
            </a:r>
            <a:r>
              <a:rPr lang="en-US" altLang="zh-CN" sz="1200" dirty="0"/>
              <a:t> Scalable </a:t>
            </a:r>
            <a:r>
              <a:rPr lang="en-US" altLang="zh-CN" sz="1200" dirty="0" smtClean="0"/>
              <a:t>Sample </a:t>
            </a:r>
            <a:r>
              <a:rPr lang="en-US" altLang="zh-CN" sz="1200" dirty="0"/>
              <a:t>Rate</a:t>
            </a:r>
            <a:r>
              <a:rPr lang="zh-CN" altLang="en-US" sz="1200" dirty="0"/>
              <a:t>）</a:t>
            </a:r>
          </a:p>
          <a:p>
            <a:pPr lvl="1"/>
            <a:r>
              <a:rPr lang="en-US" altLang="zh-CN" sz="1200" dirty="0"/>
              <a:t>MPEG-4 AAC LTP</a:t>
            </a:r>
            <a:r>
              <a:rPr lang="zh-CN" altLang="en-US" sz="1200" dirty="0"/>
              <a:t>长时期预测规格（</a:t>
            </a:r>
            <a:r>
              <a:rPr lang="en-US" altLang="zh-CN" sz="1200" dirty="0"/>
              <a:t>Long Term </a:t>
            </a:r>
            <a:r>
              <a:rPr lang="en-US" altLang="zh-CN" sz="1200" dirty="0" smtClean="0"/>
              <a:t>Prediction</a:t>
            </a:r>
            <a:r>
              <a:rPr lang="zh-CN" altLang="en-US" sz="1200" dirty="0" smtClean="0"/>
              <a:t>）</a:t>
            </a:r>
            <a:endParaRPr lang="zh-CN" altLang="en-US" sz="1200" dirty="0"/>
          </a:p>
          <a:p>
            <a:pPr lvl="1"/>
            <a:r>
              <a:rPr lang="en-US" altLang="zh-CN" sz="1200" dirty="0"/>
              <a:t>MPEG-4 AAC LD</a:t>
            </a:r>
            <a:r>
              <a:rPr lang="zh-CN" altLang="en-US" sz="1200" dirty="0"/>
              <a:t>低延迟规格（</a:t>
            </a:r>
            <a:r>
              <a:rPr lang="en-US" altLang="zh-CN" sz="1200" dirty="0"/>
              <a:t>Low Delay</a:t>
            </a:r>
            <a:r>
              <a:rPr lang="zh-CN" altLang="en-US" sz="1200" dirty="0"/>
              <a:t>）</a:t>
            </a:r>
          </a:p>
          <a:p>
            <a:pPr lvl="1"/>
            <a:r>
              <a:rPr lang="en-US" altLang="zh-CN" sz="1200" dirty="0">
                <a:solidFill>
                  <a:srgbClr val="FF0000"/>
                </a:solidFill>
              </a:rPr>
              <a:t>MPEG-4 AAC HE</a:t>
            </a:r>
            <a:r>
              <a:rPr lang="zh-CN" altLang="en-US" sz="1200" dirty="0">
                <a:solidFill>
                  <a:srgbClr val="FF0000"/>
                </a:solidFill>
              </a:rPr>
              <a:t>高效率规格（</a:t>
            </a:r>
            <a:r>
              <a:rPr lang="en-US" altLang="zh-CN" sz="1200" dirty="0">
                <a:solidFill>
                  <a:srgbClr val="FF0000"/>
                </a:solidFill>
              </a:rPr>
              <a:t>High Efficiency</a:t>
            </a:r>
            <a:r>
              <a:rPr lang="zh-CN" altLang="en-US" sz="1200" dirty="0" smtClean="0">
                <a:solidFill>
                  <a:srgbClr val="FF0000"/>
                </a:solidFill>
              </a:rPr>
              <a:t>）</a:t>
            </a:r>
            <a:endParaRPr lang="en-US" altLang="zh-CN" sz="1200" dirty="0" smtClean="0">
              <a:solidFill>
                <a:srgbClr val="FF0000"/>
              </a:solidFill>
            </a:endParaRPr>
          </a:p>
          <a:p>
            <a:pPr lvl="1"/>
            <a:endParaRPr lang="en-US" altLang="zh-CN" sz="1200" dirty="0"/>
          </a:p>
          <a:p>
            <a:pPr lvl="1"/>
            <a:r>
              <a:rPr lang="en-US" altLang="zh-CN" sz="1200" dirty="0"/>
              <a:t>HE</a:t>
            </a:r>
            <a:r>
              <a:rPr lang="zh-CN" altLang="en-US" sz="1200" dirty="0"/>
              <a:t>：“</a:t>
            </a:r>
            <a:r>
              <a:rPr lang="en-US" altLang="zh-CN" sz="1200" dirty="0"/>
              <a:t>High Efficiency”</a:t>
            </a:r>
            <a:r>
              <a:rPr lang="zh-CN" altLang="en-US" sz="1200" dirty="0"/>
              <a:t>（高效性）。</a:t>
            </a:r>
            <a:r>
              <a:rPr lang="en-US" altLang="zh-CN" sz="1200" dirty="0"/>
              <a:t>HE-AAC v1</a:t>
            </a:r>
            <a:r>
              <a:rPr lang="zh-CN" altLang="en-US" sz="1200" dirty="0"/>
              <a:t>（又称</a:t>
            </a:r>
            <a:r>
              <a:rPr lang="en-US" altLang="zh-CN" sz="1200" dirty="0"/>
              <a:t>AACPlusV1</a:t>
            </a:r>
            <a:r>
              <a:rPr lang="zh-CN" altLang="en-US" sz="1200" dirty="0"/>
              <a:t>，</a:t>
            </a:r>
            <a:r>
              <a:rPr lang="en-US" altLang="zh-CN" sz="1200" dirty="0"/>
              <a:t>SBR)</a:t>
            </a:r>
            <a:r>
              <a:rPr lang="zh-CN" altLang="en-US" sz="1200" dirty="0"/>
              <a:t>，用容器的方法实现了</a:t>
            </a:r>
            <a:r>
              <a:rPr lang="en-US" altLang="zh-CN" sz="1200" dirty="0"/>
              <a:t>AAC</a:t>
            </a:r>
            <a:r>
              <a:rPr lang="zh-CN" altLang="en-US" sz="1200" dirty="0"/>
              <a:t>（</a:t>
            </a:r>
            <a:r>
              <a:rPr lang="en-US" altLang="zh-CN" sz="1200" dirty="0"/>
              <a:t>LC</a:t>
            </a:r>
            <a:r>
              <a:rPr lang="zh-CN" altLang="en-US" sz="1200" dirty="0"/>
              <a:t>）和</a:t>
            </a:r>
            <a:r>
              <a:rPr lang="en-US" altLang="zh-CN" sz="1200" dirty="0"/>
              <a:t>SBR</a:t>
            </a:r>
            <a:r>
              <a:rPr lang="zh-CN" altLang="en-US" sz="1200" dirty="0"/>
              <a:t>技术</a:t>
            </a:r>
            <a:r>
              <a:rPr lang="zh-CN" altLang="en-US" sz="1200" dirty="0" smtClean="0"/>
              <a:t>。</a:t>
            </a:r>
            <a:endParaRPr lang="en-US" altLang="zh-CN" sz="1200" dirty="0" smtClean="0"/>
          </a:p>
          <a:p>
            <a:pPr lvl="1"/>
            <a:r>
              <a:rPr lang="en-US" altLang="zh-CN" sz="1200" dirty="0"/>
              <a:t>HEv2</a:t>
            </a:r>
            <a:r>
              <a:rPr lang="zh-CN" altLang="en-US" sz="1200" dirty="0"/>
              <a:t>：用容器的方法包含了</a:t>
            </a:r>
            <a:r>
              <a:rPr lang="en-US" altLang="zh-CN" sz="1200" dirty="0"/>
              <a:t>HE-AAC v1</a:t>
            </a:r>
            <a:r>
              <a:rPr lang="zh-CN" altLang="en-US" sz="1200" dirty="0"/>
              <a:t>和</a:t>
            </a:r>
            <a:r>
              <a:rPr lang="en-US" altLang="zh-CN" sz="1200" dirty="0"/>
              <a:t>PS</a:t>
            </a:r>
            <a:r>
              <a:rPr lang="zh-CN" altLang="en-US" sz="1200" dirty="0"/>
              <a:t>技术。</a:t>
            </a:r>
            <a:r>
              <a:rPr lang="en-US" altLang="zh-CN" sz="1200" dirty="0"/>
              <a:t>PS</a:t>
            </a:r>
            <a:r>
              <a:rPr lang="zh-CN" altLang="en-US" sz="1200" dirty="0"/>
              <a:t>指“</a:t>
            </a:r>
            <a:r>
              <a:rPr lang="en-US" altLang="zh-CN" sz="1200" dirty="0"/>
              <a:t>parametric stereo”</a:t>
            </a:r>
            <a:r>
              <a:rPr lang="zh-CN" altLang="en-US" sz="1200" dirty="0"/>
              <a:t>（参数立体声）。</a:t>
            </a:r>
          </a:p>
        </p:txBody>
      </p:sp>
      <p:pic>
        <p:nvPicPr>
          <p:cNvPr id="1026" name="Picture 2" descr="E:\20130924125624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80716"/>
            <a:ext cx="2232248" cy="157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7081"/>
      </p:ext>
    </p:extLst>
  </p:cSld>
  <p:clrMapOvr>
    <a:masterClrMapping/>
  </p:clrMapOvr>
  <p:transition spd="slow">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a:solidFill>
                  <a:srgbClr val="FF0000"/>
                </a:solidFill>
              </a:rPr>
              <a:t> </a:t>
            </a:r>
            <a:r>
              <a:rPr lang="zh-CN" altLang="en-US" sz="2400" dirty="0" smtClean="0">
                <a:solidFill>
                  <a:srgbClr val="FF0000"/>
                </a:solidFill>
              </a:rPr>
              <a:t>容器支持的音频格式</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zh-CN" altLang="en-US" sz="1200" dirty="0"/>
          </a:p>
        </p:txBody>
      </p:sp>
      <p:graphicFrame>
        <p:nvGraphicFramePr>
          <p:cNvPr id="6" name="表格 5"/>
          <p:cNvGraphicFramePr>
            <a:graphicFrameLocks noGrp="1"/>
          </p:cNvGraphicFramePr>
          <p:nvPr>
            <p:extLst>
              <p:ext uri="{D42A27DB-BD31-4B8C-83A1-F6EECF244321}">
                <p14:modId xmlns:p14="http://schemas.microsoft.com/office/powerpoint/2010/main" val="3915000617"/>
              </p:ext>
            </p:extLst>
          </p:nvPr>
        </p:nvGraphicFramePr>
        <p:xfrm>
          <a:off x="1763688" y="1988840"/>
          <a:ext cx="4333696" cy="3627744"/>
        </p:xfrm>
        <a:graphic>
          <a:graphicData uri="http://schemas.openxmlformats.org/drawingml/2006/table">
            <a:tbl>
              <a:tblPr/>
              <a:tblGrid>
                <a:gridCol w="2166848"/>
                <a:gridCol w="2166848"/>
              </a:tblGrid>
              <a:tr h="233892">
                <a:tc>
                  <a:txBody>
                    <a:bodyPr/>
                    <a:lstStyle/>
                    <a:p>
                      <a:r>
                        <a:rPr lang="en-US" sz="1200" b="1" dirty="0">
                          <a:effectLst/>
                        </a:rPr>
                        <a:t>Container</a:t>
                      </a:r>
                      <a:endParaRPr lang="en-US" sz="1200" dirty="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b="1">
                          <a:effectLst/>
                        </a:rPr>
                        <a:t>Audio formats supported</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84729">
                <a:tc>
                  <a:txBody>
                    <a:bodyPr/>
                    <a:lstStyle/>
                    <a:p>
                      <a:r>
                        <a:rPr lang="en-US" sz="1200" b="1">
                          <a:effectLst/>
                        </a:rPr>
                        <a:t>MKV/MKA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MP2, MP3, LC-AAC, HE-AAC, WMAv1, WMAv2, AC3, eAC3,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MP4/M4A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FLV/F4V</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MP3, 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3GP/3G2</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MPG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PS/TS Stream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M2TS</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AC3, eAC3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VOB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RMVB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WebM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OGG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89716546"/>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a:t>
            </a:fld>
            <a:endParaRPr lang="en-US"/>
          </a:p>
        </p:txBody>
      </p:sp>
      <p:sp>
        <p:nvSpPr>
          <p:cNvPr id="7" name="标题 1"/>
          <p:cNvSpPr txBox="1">
            <a:spLocks/>
          </p:cNvSpPr>
          <p:nvPr/>
        </p:nvSpPr>
        <p:spPr>
          <a:xfrm>
            <a:off x="3203848" y="105273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smtClean="0">
                <a:solidFill>
                  <a:srgbClr val="FF0000"/>
                </a:solidFill>
              </a:rPr>
              <a:t>sitv</a:t>
            </a:r>
            <a:endParaRPr lang="zh-CN" altLang="en-US" sz="2800" dirty="0">
              <a:solidFill>
                <a:srgbClr val="FF0000"/>
              </a:solidFill>
            </a:endParaRPr>
          </a:p>
        </p:txBody>
      </p:sp>
      <p:pic>
        <p:nvPicPr>
          <p:cNvPr id="4098" name="Picture 2" descr="D:\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556792"/>
            <a:ext cx="254188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514" y="1556792"/>
            <a:ext cx="254706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645520"/>
            <a:ext cx="2541882" cy="21182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514" y="3650426"/>
            <a:ext cx="2547066" cy="21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79856"/>
      </p:ext>
    </p:extLst>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4098"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7652"/>
            <a:ext cx="6467252" cy="401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93"/>
      </p:ext>
    </p:extLst>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5122"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807154"/>
            <a:ext cx="6697137" cy="4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7524"/>
      </p:ext>
    </p:extLst>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a:t>Introduction </a:t>
            </a:r>
          </a:p>
          <a:p>
            <a:pPr lvl="1"/>
            <a:r>
              <a:rPr lang="en-US" altLang="zh-CN" sz="1600" dirty="0"/>
              <a:t>Open-source multimedia library</a:t>
            </a:r>
            <a:r>
              <a:rPr lang="zh-CN" altLang="en-US" sz="1600" dirty="0"/>
              <a:t>，</a:t>
            </a:r>
            <a:r>
              <a:rPr lang="en-US" altLang="zh-CN" sz="1600" dirty="0"/>
              <a:t> </a:t>
            </a:r>
            <a:r>
              <a:rPr lang="zh-CN" altLang="en-US" sz="1600" dirty="0"/>
              <a:t>遵从</a:t>
            </a:r>
            <a:r>
              <a:rPr lang="en-US" altLang="zh-CN" sz="1600" dirty="0"/>
              <a:t>GPL/LGPL</a:t>
            </a:r>
            <a:r>
              <a:rPr lang="zh-CN" altLang="en-US" sz="1600" dirty="0"/>
              <a:t>协议，</a:t>
            </a:r>
            <a:r>
              <a:rPr lang="en-US" altLang="zh-CN" sz="1600" dirty="0" err="1"/>
              <a:t>ffmpeg</a:t>
            </a:r>
            <a:r>
              <a:rPr lang="zh-CN" altLang="en-US" sz="1600" dirty="0"/>
              <a:t>只是一个商标，它的所有权属于</a:t>
            </a:r>
            <a:r>
              <a:rPr lang="en-US" altLang="zh-CN" sz="1600" dirty="0" err="1"/>
              <a:t>ffmpeg</a:t>
            </a:r>
            <a:r>
              <a:rPr lang="en-US" altLang="zh-CN" sz="1600" dirty="0"/>
              <a:t> org</a:t>
            </a:r>
            <a:r>
              <a:rPr lang="zh-CN" altLang="en-US" sz="1600" dirty="0"/>
              <a:t>。</a:t>
            </a:r>
            <a:endParaRPr lang="en-US" altLang="zh-CN" sz="1600" dirty="0"/>
          </a:p>
          <a:p>
            <a:r>
              <a:rPr lang="en-US" altLang="zh-CN" sz="1800" dirty="0"/>
              <a:t>History</a:t>
            </a:r>
          </a:p>
          <a:p>
            <a:pPr lvl="1"/>
            <a:r>
              <a:rPr lang="zh-CN" altLang="en-US" sz="1600" dirty="0"/>
              <a:t>由</a:t>
            </a:r>
            <a:r>
              <a:rPr lang="en-US" altLang="zh-CN" sz="1600" dirty="0" err="1"/>
              <a:t>Fabrice</a:t>
            </a:r>
            <a:r>
              <a:rPr lang="en-US" altLang="zh-CN" sz="1600" dirty="0"/>
              <a:t> </a:t>
            </a:r>
            <a:r>
              <a:rPr lang="en-US" altLang="zh-CN" sz="1600" dirty="0" err="1"/>
              <a:t>Bellard</a:t>
            </a:r>
            <a:r>
              <a:rPr lang="zh-CN" altLang="en-US" sz="1600" dirty="0"/>
              <a:t>（法国著名程序员</a:t>
            </a:r>
            <a:r>
              <a:rPr lang="en-US" altLang="zh-CN" sz="1600" dirty="0"/>
              <a:t>Born in 1972</a:t>
            </a:r>
            <a:r>
              <a:rPr lang="zh-CN" altLang="en-US" sz="1600" dirty="0"/>
              <a:t>）于</a:t>
            </a:r>
            <a:r>
              <a:rPr lang="en-US" altLang="zh-CN" sz="1600" dirty="0"/>
              <a:t>2000</a:t>
            </a:r>
            <a:r>
              <a:rPr lang="zh-CN" altLang="en-US" sz="1600" dirty="0"/>
              <a:t>年发起创建的开源项目，同时也是</a:t>
            </a:r>
            <a:r>
              <a:rPr lang="en-US" altLang="zh-CN" sz="1600" dirty="0" err="1"/>
              <a:t>TinyCC</a:t>
            </a:r>
            <a:r>
              <a:rPr lang="en-US" altLang="zh-CN" sz="1600" dirty="0"/>
              <a:t>(1996)</a:t>
            </a:r>
            <a:r>
              <a:rPr lang="zh-CN" altLang="en-US" sz="1600" dirty="0"/>
              <a:t>、发现最快速计算圆周率算法</a:t>
            </a:r>
            <a:r>
              <a:rPr lang="en-US" altLang="zh-CN" sz="1600" dirty="0"/>
              <a:t>(1997)</a:t>
            </a:r>
            <a:r>
              <a:rPr lang="zh-CN" altLang="en-US" sz="1600" dirty="0"/>
              <a:t>、</a:t>
            </a:r>
            <a:r>
              <a:rPr lang="en-US" altLang="zh-CN" sz="1600" dirty="0"/>
              <a:t> </a:t>
            </a:r>
            <a:r>
              <a:rPr lang="en-US" altLang="zh-CN" sz="1600" dirty="0" err="1"/>
              <a:t>TinyGL</a:t>
            </a:r>
            <a:r>
              <a:rPr lang="en-US" altLang="zh-CN" sz="1600" dirty="0"/>
              <a:t>(1998)</a:t>
            </a:r>
            <a:r>
              <a:rPr lang="zh-CN" altLang="en-US" sz="1600" dirty="0"/>
              <a:t>、</a:t>
            </a:r>
            <a:r>
              <a:rPr lang="en-US" altLang="zh-CN" sz="1600" dirty="0"/>
              <a:t>QEMU(2003)</a:t>
            </a:r>
            <a:r>
              <a:rPr lang="zh-CN" altLang="en-US" sz="1600" dirty="0"/>
              <a:t>、 Jslin</a:t>
            </a:r>
            <a:r>
              <a:rPr lang="en-US" altLang="zh-CN" sz="1600" dirty="0" err="1"/>
              <a:t>ux</a:t>
            </a:r>
            <a:r>
              <a:rPr lang="en-US" altLang="zh-CN" sz="1600" dirty="0"/>
              <a:t>(2011)</a:t>
            </a:r>
            <a:r>
              <a:rPr lang="zh-CN" altLang="en-US" sz="1600" dirty="0"/>
              <a:t>等等的发起人或作者。</a:t>
            </a:r>
            <a:endParaRPr lang="en-US" altLang="zh-CN" sz="1600" dirty="0"/>
          </a:p>
          <a:p>
            <a:pPr lvl="1"/>
            <a:r>
              <a:rPr lang="en-US" altLang="zh-CN" sz="1600" dirty="0"/>
              <a:t>2002-2006-2008 </a:t>
            </a:r>
            <a:r>
              <a:rPr lang="zh-CN" altLang="en-US" sz="1600" dirty="0"/>
              <a:t>先</a:t>
            </a:r>
            <a:r>
              <a:rPr lang="en-US" altLang="zh-CN" sz="1600" dirty="0" err="1"/>
              <a:t>google</a:t>
            </a:r>
            <a:r>
              <a:rPr lang="zh-CN" altLang="en-US" sz="1600" dirty="0"/>
              <a:t>加入，直到现在所有的服务器都是由</a:t>
            </a:r>
            <a:r>
              <a:rPr lang="en-US" altLang="zh-CN" sz="1600" dirty="0" err="1"/>
              <a:t>google</a:t>
            </a:r>
            <a:r>
              <a:rPr lang="zh-CN" altLang="en-US" sz="1600" dirty="0"/>
              <a:t>免费提供，后开发组搬到美国</a:t>
            </a:r>
            <a:r>
              <a:rPr lang="en-US" altLang="zh-CN" sz="1600" dirty="0"/>
              <a:t>(</a:t>
            </a:r>
            <a:r>
              <a:rPr lang="zh-CN" altLang="en-US" sz="1600" dirty="0"/>
              <a:t>宾夕法尼纳</a:t>
            </a:r>
            <a:r>
              <a:rPr lang="en-US" altLang="zh-CN" sz="1600" dirty="0"/>
              <a:t>)</a:t>
            </a:r>
            <a:r>
              <a:rPr lang="zh-CN" altLang="en-US" sz="1600" dirty="0"/>
              <a:t>。</a:t>
            </a:r>
            <a:endParaRPr lang="en-US" altLang="zh-CN" sz="1600" dirty="0"/>
          </a:p>
          <a:p>
            <a:pPr lvl="1"/>
            <a:r>
              <a:rPr lang="en-US" altLang="zh-CN" sz="1600" dirty="0"/>
              <a:t>2008-Now</a:t>
            </a:r>
            <a:r>
              <a:rPr lang="zh-CN" altLang="en-US" sz="1600" dirty="0"/>
              <a:t>，</a:t>
            </a:r>
            <a:r>
              <a:rPr lang="en-US" altLang="zh-CN" sz="1600" dirty="0"/>
              <a:t> Mans </a:t>
            </a:r>
            <a:r>
              <a:rPr lang="en-US" altLang="zh-CN" sz="1600" dirty="0" err="1"/>
              <a:t>Rullgard</a:t>
            </a:r>
            <a:r>
              <a:rPr lang="en-US" altLang="zh-CN" sz="1600" dirty="0"/>
              <a:t> </a:t>
            </a:r>
            <a:r>
              <a:rPr lang="zh-CN" altLang="en-US" sz="1600" dirty="0"/>
              <a:t>和Michael Niedermayer领导人</a:t>
            </a:r>
            <a:r>
              <a:rPr lang="en-US" altLang="zh-CN" sz="1600" dirty="0"/>
              <a:t> 2011</a:t>
            </a:r>
            <a:r>
              <a:rPr lang="zh-CN" altLang="en-US" sz="1600" dirty="0"/>
              <a:t>年更名为</a:t>
            </a:r>
            <a:r>
              <a:rPr lang="en-US" altLang="zh-CN" sz="1600" dirty="0" err="1"/>
              <a:t>Libav</a:t>
            </a:r>
            <a:r>
              <a:rPr lang="en-US" altLang="zh-CN" sz="1600" dirty="0"/>
              <a:t>    </a:t>
            </a:r>
            <a:r>
              <a:rPr lang="zh-CN" altLang="en-US" sz="1600" dirty="0">
                <a:hlinkClick r:id="rId2"/>
              </a:rPr>
              <a:t>http://libav.org</a:t>
            </a:r>
            <a:r>
              <a:rPr lang="en-US" altLang="zh-CN" sz="1600" dirty="0"/>
              <a:t>   </a:t>
            </a:r>
          </a:p>
        </p:txBody>
      </p:sp>
    </p:spTree>
    <p:extLst>
      <p:ext uri="{BB962C8B-B14F-4D97-AF65-F5344CB8AC3E}">
        <p14:creationId xmlns:p14="http://schemas.microsoft.com/office/powerpoint/2010/main" val="2814756232"/>
      </p:ext>
    </p:extLst>
  </p:cSld>
  <p:clrMapOvr>
    <a:masterClrMapping/>
  </p:clrMapOvr>
  <p:transition spd="slow">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5659" y="1895053"/>
            <a:ext cx="4843142" cy="4126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90412597"/>
      </p:ext>
    </p:extLst>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683568" y="1857778"/>
            <a:ext cx="6840760" cy="3345235"/>
          </a:xfrm>
          <a:prstGeom prst="rect">
            <a:avLst/>
          </a:prstGeom>
        </p:spPr>
        <p:txBody>
          <a:bodyPr vert="horz" lIns="91440" tIns="45720" rIns="91440" bIns="45720" rtlCol="0">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sz="1800" dirty="0" smtClean="0"/>
              <a:t>【</a:t>
            </a:r>
            <a:r>
              <a:rPr lang="en-US" sz="1800" dirty="0" err="1" smtClean="0"/>
              <a:t>libavutil</a:t>
            </a:r>
            <a:r>
              <a:rPr lang="en-US" sz="1800" dirty="0" smtClean="0"/>
              <a:t> 】		</a:t>
            </a:r>
            <a:r>
              <a:rPr lang="zh-CN" altLang="en-US" sz="1800" dirty="0" smtClean="0"/>
              <a:t>通用库 </a:t>
            </a:r>
            <a:endParaRPr lang="en-US" sz="1800" dirty="0" smtClean="0"/>
          </a:p>
          <a:p>
            <a:r>
              <a:rPr lang="en-US" sz="1800" dirty="0" smtClean="0"/>
              <a:t>【</a:t>
            </a:r>
            <a:r>
              <a:rPr lang="en-US" sz="1800" dirty="0" err="1" smtClean="0"/>
              <a:t>libavcodec</a:t>
            </a:r>
            <a:r>
              <a:rPr lang="en-US" sz="1800" dirty="0" smtClean="0"/>
              <a:t>】 	</a:t>
            </a:r>
            <a:r>
              <a:rPr lang="zh-CN" altLang="en-US" sz="1800" dirty="0" smtClean="0"/>
              <a:t>编解码</a:t>
            </a:r>
            <a:endParaRPr lang="en-US" sz="1800" dirty="0" smtClean="0"/>
          </a:p>
          <a:p>
            <a:r>
              <a:rPr lang="en-US" sz="1800" dirty="0" smtClean="0"/>
              <a:t>【</a:t>
            </a:r>
            <a:r>
              <a:rPr lang="en-US" sz="1800" dirty="0" err="1" smtClean="0"/>
              <a:t>libavformat</a:t>
            </a:r>
            <a:r>
              <a:rPr lang="en-US" sz="1800" dirty="0" smtClean="0"/>
              <a:t>】	</a:t>
            </a:r>
            <a:r>
              <a:rPr lang="zh-CN" altLang="en-US" sz="1800" dirty="0" smtClean="0"/>
              <a:t>文件格式</a:t>
            </a:r>
            <a:endParaRPr lang="en-US" sz="1800" dirty="0" smtClean="0"/>
          </a:p>
          <a:p>
            <a:r>
              <a:rPr lang="en-US" sz="1800" dirty="0" smtClean="0"/>
              <a:t>【</a:t>
            </a:r>
            <a:r>
              <a:rPr lang="en-US" sz="1800" dirty="0" err="1" smtClean="0"/>
              <a:t>libpostproc</a:t>
            </a:r>
            <a:r>
              <a:rPr lang="en-US" sz="1800" dirty="0" smtClean="0"/>
              <a:t>】	</a:t>
            </a:r>
            <a:r>
              <a:rPr lang="zh-CN" altLang="en-US" sz="1800" dirty="0" smtClean="0"/>
              <a:t>同步、时间计算的简单算法</a:t>
            </a:r>
            <a:endParaRPr lang="en-US" sz="1800" dirty="0" smtClean="0"/>
          </a:p>
          <a:p>
            <a:r>
              <a:rPr lang="en-US" sz="1800" dirty="0" smtClean="0"/>
              <a:t>【</a:t>
            </a:r>
            <a:r>
              <a:rPr lang="en-US" sz="1800" dirty="0" err="1" smtClean="0"/>
              <a:t>libavfilter</a:t>
            </a:r>
            <a:r>
              <a:rPr lang="en-US" sz="1800" dirty="0" smtClean="0"/>
              <a:t>】	filter</a:t>
            </a:r>
            <a:r>
              <a:rPr lang="zh-CN" altLang="en-US" sz="1800" dirty="0" smtClean="0"/>
              <a:t>（</a:t>
            </a:r>
            <a:r>
              <a:rPr lang="en-US" sz="1800" dirty="0" err="1" smtClean="0"/>
              <a:t>FileIO</a:t>
            </a:r>
            <a:r>
              <a:rPr lang="zh-CN" altLang="en-US" sz="1800" dirty="0" smtClean="0"/>
              <a:t>、</a:t>
            </a:r>
            <a:r>
              <a:rPr lang="en-US" sz="1800" dirty="0" smtClean="0"/>
              <a:t>FPS</a:t>
            </a:r>
            <a:r>
              <a:rPr lang="zh-CN" altLang="en-US" sz="1800" dirty="0" smtClean="0"/>
              <a:t>、</a:t>
            </a:r>
            <a:r>
              <a:rPr lang="en-US" sz="1800" dirty="0" smtClean="0"/>
              <a:t> </a:t>
            </a:r>
            <a:r>
              <a:rPr lang="en-US" sz="1800" dirty="0" err="1" smtClean="0"/>
              <a:t>DrawText</a:t>
            </a:r>
            <a:r>
              <a:rPr lang="en-US" sz="1800" dirty="0" smtClean="0"/>
              <a:t> </a:t>
            </a:r>
            <a:r>
              <a:rPr lang="zh-CN" altLang="en-US" sz="1800" dirty="0" smtClean="0"/>
              <a:t>）</a:t>
            </a:r>
            <a:endParaRPr lang="en-US" sz="1800" dirty="0" smtClean="0"/>
          </a:p>
          <a:p>
            <a:r>
              <a:rPr lang="en-US" sz="1800" dirty="0" smtClean="0"/>
              <a:t>【</a:t>
            </a:r>
            <a:r>
              <a:rPr lang="en-US" sz="1800" dirty="0" err="1" smtClean="0"/>
              <a:t>libavdevice</a:t>
            </a:r>
            <a:r>
              <a:rPr lang="en-US" sz="1800" dirty="0" smtClean="0"/>
              <a:t>】	</a:t>
            </a:r>
            <a:r>
              <a:rPr lang="zh-CN" altLang="en-US" sz="1800" dirty="0" smtClean="0"/>
              <a:t>硬件采集、加速、显示</a:t>
            </a:r>
            <a:endParaRPr lang="en-US" sz="1800" dirty="0" smtClean="0"/>
          </a:p>
          <a:p>
            <a:r>
              <a:rPr lang="en-US" sz="1800" dirty="0" smtClean="0"/>
              <a:t>【</a:t>
            </a:r>
            <a:r>
              <a:rPr lang="en-US" sz="1800" dirty="0" err="1" smtClean="0"/>
              <a:t>libavresample</a:t>
            </a:r>
            <a:r>
              <a:rPr lang="en-US" sz="1800" dirty="0" smtClean="0"/>
              <a:t>】	</a:t>
            </a:r>
            <a:r>
              <a:rPr lang="zh-CN" altLang="en-US" sz="1800" dirty="0" smtClean="0"/>
              <a:t>音视频封转编解码格式预设等</a:t>
            </a:r>
            <a:endParaRPr lang="en-US" sz="1800" dirty="0" smtClean="0"/>
          </a:p>
          <a:p>
            <a:r>
              <a:rPr lang="en-US" sz="1800" dirty="0" smtClean="0"/>
              <a:t>【</a:t>
            </a:r>
            <a:r>
              <a:rPr lang="en-US" sz="1800" dirty="0" err="1" smtClean="0"/>
              <a:t>libswscale</a:t>
            </a:r>
            <a:r>
              <a:rPr lang="en-US" sz="1800" dirty="0" smtClean="0"/>
              <a:t>】	</a:t>
            </a:r>
            <a:r>
              <a:rPr lang="zh-CN" altLang="en-US" sz="1800" dirty="0" smtClean="0"/>
              <a:t>原始视频格式转换</a:t>
            </a:r>
            <a:endParaRPr lang="en-US" sz="1800" dirty="0" smtClean="0"/>
          </a:p>
          <a:p>
            <a:r>
              <a:rPr lang="en-US" sz="1800" dirty="0" smtClean="0"/>
              <a:t>【</a:t>
            </a:r>
            <a:r>
              <a:rPr lang="en-US" sz="1800" dirty="0" err="1" smtClean="0"/>
              <a:t>libswresample</a:t>
            </a:r>
            <a:r>
              <a:rPr lang="en-US" sz="1800" dirty="0" smtClean="0"/>
              <a:t>】	</a:t>
            </a:r>
            <a:r>
              <a:rPr lang="zh-CN" altLang="en-US" sz="1800" dirty="0" smtClean="0"/>
              <a:t>原始音频格式转码</a:t>
            </a:r>
            <a:endParaRPr lang="en-US" sz="1800" dirty="0" smtClean="0"/>
          </a:p>
          <a:p>
            <a:endParaRPr lang="zh-CN" altLang="en-US" sz="2000"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1445493"/>
            <a:ext cx="20955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945259"/>
      </p:ext>
    </p:extLst>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协议：</a:t>
            </a:r>
            <a:r>
              <a:rPr lang="en-US" altLang="zh-CN" sz="2000" dirty="0"/>
              <a:t>HTTP/HTTPS/HTTPPROXY/APPLEHTTP</a:t>
            </a:r>
            <a:r>
              <a:rPr lang="zh-CN" altLang="en-US" sz="2000" dirty="0"/>
              <a:t>、</a:t>
            </a:r>
            <a:r>
              <a:rPr lang="en-US" altLang="zh-CN" sz="2000" dirty="0"/>
              <a:t> Pipe</a:t>
            </a:r>
            <a:r>
              <a:rPr lang="zh-CN" altLang="en-US" sz="2000" dirty="0"/>
              <a:t>、</a:t>
            </a:r>
            <a:r>
              <a:rPr lang="en-US" altLang="zh-CN" sz="2000" dirty="0"/>
              <a:t>RTMP/RTP</a:t>
            </a:r>
            <a:r>
              <a:rPr lang="zh-CN" altLang="en-US" sz="2000" dirty="0"/>
              <a:t>、</a:t>
            </a:r>
            <a:r>
              <a:rPr lang="en-US" altLang="zh-CN" sz="2000" dirty="0"/>
              <a:t>UDP/TCP</a:t>
            </a:r>
            <a:r>
              <a:rPr lang="zh-CN" altLang="en-US" sz="2000" dirty="0"/>
              <a:t>、</a:t>
            </a:r>
            <a:r>
              <a:rPr lang="en-US" altLang="zh-CN" sz="2000" dirty="0"/>
              <a:t>HLS/TLS</a:t>
            </a:r>
            <a:r>
              <a:rPr lang="zh-CN" altLang="en-US" sz="2000" dirty="0"/>
              <a:t>、</a:t>
            </a:r>
            <a:r>
              <a:rPr lang="en-US" altLang="zh-CN" sz="2000" dirty="0"/>
              <a:t>MMSH/MMST</a:t>
            </a:r>
            <a:r>
              <a:rPr lang="zh-CN" altLang="en-US" sz="2000" dirty="0"/>
              <a:t> 、</a:t>
            </a:r>
            <a:r>
              <a:rPr lang="en-US" altLang="zh-CN" sz="2000" dirty="0"/>
              <a:t>FILE</a:t>
            </a:r>
            <a:r>
              <a:rPr lang="zh-CN" altLang="en-US" sz="2000" dirty="0" smtClean="0"/>
              <a:t>等等</a:t>
            </a:r>
            <a:endParaRPr lang="en-US" altLang="zh-CN" sz="2000" dirty="0" smtClean="0"/>
          </a:p>
          <a:p>
            <a:endParaRPr lang="en-US" altLang="zh-CN" sz="2000" dirty="0"/>
          </a:p>
          <a:p>
            <a:r>
              <a:rPr lang="zh-CN" altLang="en-US" sz="2000" dirty="0"/>
              <a:t>文件：</a:t>
            </a:r>
            <a:r>
              <a:rPr lang="en-US" altLang="zh-CN" sz="2000" dirty="0"/>
              <a:t>AMR(DM)</a:t>
            </a:r>
            <a:r>
              <a:rPr lang="zh-CN" altLang="en-US" sz="2000" dirty="0"/>
              <a:t>、</a:t>
            </a:r>
            <a:r>
              <a:rPr lang="en-US" altLang="zh-CN" sz="2000" dirty="0"/>
              <a:t>DV(DM)</a:t>
            </a:r>
            <a:r>
              <a:rPr lang="zh-CN" altLang="en-US" sz="2000" dirty="0"/>
              <a:t>、</a:t>
            </a:r>
            <a:r>
              <a:rPr lang="en-US" altLang="zh-CN" sz="2000" dirty="0"/>
              <a:t>FLV/SWF(DM)</a:t>
            </a:r>
            <a:r>
              <a:rPr lang="zh-CN" altLang="en-US" sz="2000" dirty="0"/>
              <a:t>、</a:t>
            </a:r>
            <a:r>
              <a:rPr lang="en-US" altLang="zh-CN" sz="2000" dirty="0"/>
              <a:t>GIF(M)</a:t>
            </a:r>
            <a:r>
              <a:rPr lang="zh-CN" altLang="en-US" sz="2000" dirty="0"/>
              <a:t>、</a:t>
            </a:r>
            <a:r>
              <a:rPr lang="en-US" altLang="zh-CN" sz="2000" dirty="0"/>
              <a:t>GSM(D)</a:t>
            </a:r>
            <a:r>
              <a:rPr lang="zh-CN" altLang="en-US" sz="2000" dirty="0"/>
              <a:t>、</a:t>
            </a:r>
            <a:r>
              <a:rPr lang="en-US" altLang="zh-CN" sz="2000" dirty="0"/>
              <a:t>G722/G723_1(DM)</a:t>
            </a:r>
            <a:r>
              <a:rPr lang="zh-CN" altLang="en-US" sz="2000" dirty="0"/>
              <a:t> 、 </a:t>
            </a:r>
            <a:r>
              <a:rPr lang="en-US" altLang="zh-CN" sz="2000" dirty="0"/>
              <a:t>G729(D)</a:t>
            </a:r>
            <a:r>
              <a:rPr lang="zh-CN" altLang="en-US" sz="2000" dirty="0"/>
              <a:t>、</a:t>
            </a:r>
            <a:r>
              <a:rPr lang="en-US" altLang="zh-CN" sz="2000" dirty="0"/>
              <a:t>H261/H263/H264(DM)</a:t>
            </a:r>
            <a:r>
              <a:rPr lang="zh-CN" altLang="en-US" sz="2000" dirty="0"/>
              <a:t>、</a:t>
            </a:r>
            <a:r>
              <a:rPr lang="en-US" altLang="zh-CN" sz="2000" dirty="0"/>
              <a:t>IOC(D)</a:t>
            </a:r>
            <a:r>
              <a:rPr lang="zh-CN" altLang="en-US" sz="2000" dirty="0"/>
              <a:t>、</a:t>
            </a:r>
            <a:r>
              <a:rPr lang="en-US" altLang="zh-CN" sz="2000" dirty="0"/>
              <a:t>IMAGE2(DM)</a:t>
            </a:r>
            <a:r>
              <a:rPr lang="zh-CN" altLang="en-US" sz="2000" dirty="0"/>
              <a:t>、</a:t>
            </a:r>
            <a:r>
              <a:rPr lang="en-US" altLang="zh-CN" sz="2000" dirty="0"/>
              <a:t>IPOD(M)</a:t>
            </a:r>
            <a:r>
              <a:rPr lang="zh-CN" altLang="en-US" sz="2000" dirty="0"/>
              <a:t>、</a:t>
            </a:r>
            <a:r>
              <a:rPr lang="en-US" altLang="zh-CN" sz="2000" dirty="0"/>
              <a:t>M4V(DM)</a:t>
            </a:r>
            <a:r>
              <a:rPr lang="zh-CN" altLang="en-US" sz="2000" dirty="0"/>
              <a:t>、</a:t>
            </a:r>
            <a:r>
              <a:rPr lang="en-US" altLang="zh-CN" sz="2000" dirty="0"/>
              <a:t>MJPEG/LJPEG(DM)</a:t>
            </a:r>
            <a:r>
              <a:rPr lang="zh-CN" altLang="en-US" sz="2000" dirty="0"/>
              <a:t>、</a:t>
            </a:r>
            <a:r>
              <a:rPr lang="en-US" altLang="zh-CN" sz="2000" dirty="0"/>
              <a:t>MOV(DM)</a:t>
            </a:r>
            <a:r>
              <a:rPr lang="zh-CN" altLang="en-US" sz="2000" dirty="0"/>
              <a:t>、</a:t>
            </a:r>
            <a:r>
              <a:rPr lang="en-US" altLang="zh-CN" sz="2000" dirty="0"/>
              <a:t>MP2/MP3/MP4(DM)</a:t>
            </a:r>
            <a:r>
              <a:rPr lang="zh-CN" altLang="en-US" sz="2000" dirty="0"/>
              <a:t>、</a:t>
            </a:r>
            <a:r>
              <a:rPr lang="en-US" altLang="zh-CN" sz="2000" dirty="0"/>
              <a:t>MPEG2/MPEGTS(DM)</a:t>
            </a:r>
            <a:r>
              <a:rPr lang="zh-CN" altLang="en-US" sz="2000" dirty="0"/>
              <a:t>、</a:t>
            </a:r>
            <a:r>
              <a:rPr lang="en-US" altLang="zh-CN" sz="2000" dirty="0"/>
              <a:t>OGG/OMA(DM)</a:t>
            </a:r>
            <a:r>
              <a:rPr lang="zh-CN" altLang="en-US" sz="2000" dirty="0"/>
              <a:t>、</a:t>
            </a:r>
            <a:r>
              <a:rPr lang="en-US" altLang="zh-CN" sz="2000" dirty="0"/>
              <a:t>PCM</a:t>
            </a:r>
            <a:r>
              <a:rPr lang="zh-CN" altLang="en-US" sz="2000" dirty="0"/>
              <a:t>系列</a:t>
            </a:r>
            <a:r>
              <a:rPr lang="en-US" altLang="zh-CN" sz="2000" dirty="0"/>
              <a:t>(DM)</a:t>
            </a:r>
            <a:r>
              <a:rPr lang="zh-CN" altLang="en-US" sz="2000" dirty="0"/>
              <a:t>、</a:t>
            </a:r>
            <a:r>
              <a:rPr lang="en-US" altLang="zh-CN" sz="2000" dirty="0"/>
              <a:t>RM(DM)</a:t>
            </a:r>
            <a:r>
              <a:rPr lang="zh-CN" altLang="en-US" sz="2000" dirty="0"/>
              <a:t>、</a:t>
            </a:r>
            <a:r>
              <a:rPr lang="en-US" altLang="zh-CN" sz="2000" dirty="0"/>
              <a:t>RTP/RTSP(DM)</a:t>
            </a:r>
            <a:r>
              <a:rPr lang="zh-CN" altLang="en-US" sz="2000" dirty="0"/>
              <a:t>、</a:t>
            </a:r>
            <a:r>
              <a:rPr lang="en-US" altLang="zh-CN" sz="2000" dirty="0"/>
              <a:t>SRT(DM)</a:t>
            </a:r>
            <a:r>
              <a:rPr lang="zh-CN" altLang="en-US" sz="2000" dirty="0"/>
              <a:t>、</a:t>
            </a:r>
            <a:r>
              <a:rPr lang="en-US" altLang="zh-CN" sz="2000" dirty="0"/>
              <a:t>TG2/TGP(M)</a:t>
            </a:r>
            <a:r>
              <a:rPr lang="zh-CN" altLang="en-US" sz="2000" dirty="0"/>
              <a:t>、</a:t>
            </a:r>
            <a:r>
              <a:rPr lang="en-US" altLang="zh-CN" sz="2000" dirty="0"/>
              <a:t>WAV(DM)</a:t>
            </a:r>
            <a:r>
              <a:rPr lang="zh-CN" altLang="en-US" sz="2000" dirty="0"/>
              <a:t>、</a:t>
            </a:r>
            <a:r>
              <a:rPr lang="en-US" altLang="zh-CN" sz="2000" dirty="0"/>
              <a:t>VMD(D)</a:t>
            </a:r>
            <a:r>
              <a:rPr lang="zh-CN" altLang="en-US" sz="2000" dirty="0"/>
              <a:t>等等</a:t>
            </a:r>
            <a:endParaRPr lang="en-US" altLang="zh-CN" sz="2000" dirty="0"/>
          </a:p>
        </p:txBody>
      </p:sp>
    </p:spTree>
    <p:extLst>
      <p:ext uri="{BB962C8B-B14F-4D97-AF65-F5344CB8AC3E}">
        <p14:creationId xmlns:p14="http://schemas.microsoft.com/office/powerpoint/2010/main" val="4242943715"/>
      </p:ext>
    </p:extLst>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编解码器：</a:t>
            </a:r>
            <a:endParaRPr lang="en-US" altLang="zh-CN" sz="2000" dirty="0"/>
          </a:p>
          <a:p>
            <a:r>
              <a:rPr lang="en-US" altLang="zh-CN" sz="2000" dirty="0" smtClean="0"/>
              <a:t>Video: AMV(E</a:t>
            </a:r>
            <a:r>
              <a:rPr lang="en-US" altLang="zh-CN" sz="2000" dirty="0"/>
              <a:t>)</a:t>
            </a:r>
            <a:r>
              <a:rPr lang="zh-CN" altLang="en-US" sz="2000" dirty="0"/>
              <a:t>、</a:t>
            </a:r>
            <a:r>
              <a:rPr lang="en-US" altLang="zh-CN" sz="2000" dirty="0"/>
              <a:t>AVS(D)</a:t>
            </a:r>
            <a:r>
              <a:rPr lang="zh-CN" altLang="en-US" sz="2000" dirty="0"/>
              <a:t>、</a:t>
            </a:r>
            <a:r>
              <a:rPr lang="en-US" altLang="zh-CN" sz="2000" dirty="0"/>
              <a:t>BMP/GIF/JPEG/TIFF/PNG(E)</a:t>
            </a:r>
            <a:r>
              <a:rPr lang="zh-CN" altLang="en-US" sz="2000" dirty="0"/>
              <a:t>、</a:t>
            </a:r>
            <a:r>
              <a:rPr lang="en-US" altLang="zh-CN" sz="2000" dirty="0"/>
              <a:t>H261/H263/H264(DE)</a:t>
            </a:r>
            <a:r>
              <a:rPr lang="zh-CN" altLang="en-US" sz="2000" dirty="0"/>
              <a:t>、</a:t>
            </a:r>
            <a:r>
              <a:rPr lang="en-US" altLang="zh-CN" sz="2000" dirty="0"/>
              <a:t>MPEG1/2/4/4v1/4v2/4v3(DE)</a:t>
            </a:r>
            <a:r>
              <a:rPr lang="zh-CN" altLang="en-US" sz="2000" dirty="0"/>
              <a:t>、</a:t>
            </a:r>
            <a:r>
              <a:rPr lang="en-US" altLang="zh-CN" sz="2000" dirty="0"/>
              <a:t>PGM(E)</a:t>
            </a:r>
            <a:r>
              <a:rPr lang="zh-CN" altLang="en-US" sz="2000" dirty="0"/>
              <a:t>、</a:t>
            </a:r>
            <a:r>
              <a:rPr lang="en-US" altLang="zh-CN" sz="2000" dirty="0"/>
              <a:t>VC1(DE)</a:t>
            </a:r>
            <a:r>
              <a:rPr lang="zh-CN" altLang="en-US" sz="2000" dirty="0"/>
              <a:t>、</a:t>
            </a:r>
            <a:r>
              <a:rPr lang="en-US" altLang="zh-CN" sz="2000" dirty="0"/>
              <a:t>WMV1/2/3(DE)</a:t>
            </a:r>
            <a:r>
              <a:rPr lang="zh-CN" altLang="en-US" sz="2000" dirty="0"/>
              <a:t>、</a:t>
            </a:r>
            <a:r>
              <a:rPr lang="en-US" altLang="zh-CN" sz="2000" dirty="0"/>
              <a:t>RV30/RV40(DE)</a:t>
            </a:r>
            <a:r>
              <a:rPr lang="zh-CN" altLang="en-US" sz="2000" dirty="0"/>
              <a:t>、</a:t>
            </a:r>
            <a:r>
              <a:rPr lang="en-US" altLang="zh-CN" sz="2000" dirty="0"/>
              <a:t>VP3/VP8(D)</a:t>
            </a:r>
            <a:r>
              <a:rPr lang="zh-CN" altLang="en-US" sz="2000" dirty="0"/>
              <a:t>等等。</a:t>
            </a:r>
            <a:endParaRPr lang="en-US" altLang="zh-CN" sz="2000" dirty="0"/>
          </a:p>
          <a:p>
            <a:r>
              <a:rPr lang="en-US" altLang="zh-CN" sz="2000" dirty="0" smtClean="0"/>
              <a:t>Audio:</a:t>
            </a:r>
            <a:r>
              <a:rPr lang="zh-CN" altLang="en-US" sz="2000" dirty="0" smtClean="0"/>
              <a:t> </a:t>
            </a:r>
            <a:r>
              <a:rPr lang="en-US" altLang="zh-CN" sz="2000" dirty="0"/>
              <a:t>PCM/DPCM/ADPCM(DE)</a:t>
            </a:r>
            <a:r>
              <a:rPr lang="zh-CN" altLang="en-US" sz="2000" dirty="0"/>
              <a:t>、</a:t>
            </a:r>
            <a:r>
              <a:rPr lang="en-US" altLang="zh-CN" sz="2000" dirty="0"/>
              <a:t>ACC(DE)</a:t>
            </a:r>
            <a:r>
              <a:rPr lang="zh-CN" altLang="en-US" sz="2000" dirty="0"/>
              <a:t>、</a:t>
            </a:r>
            <a:r>
              <a:rPr lang="en-US" altLang="zh-CN" sz="2000" dirty="0"/>
              <a:t>AMR(DE)</a:t>
            </a:r>
            <a:r>
              <a:rPr lang="zh-CN" altLang="en-US" sz="2000" dirty="0"/>
              <a:t>、</a:t>
            </a:r>
            <a:r>
              <a:rPr lang="en-US" altLang="zh-CN" sz="2000" dirty="0"/>
              <a:t>COOK(DE)</a:t>
            </a:r>
            <a:r>
              <a:rPr lang="zh-CN" altLang="en-US" sz="2000" dirty="0"/>
              <a:t>、</a:t>
            </a:r>
            <a:r>
              <a:rPr lang="en-US" altLang="zh-CN" sz="2000" dirty="0"/>
              <a:t>G723/G726/G729(DE)</a:t>
            </a:r>
            <a:r>
              <a:rPr lang="zh-CN" altLang="en-US" sz="2000" dirty="0"/>
              <a:t>、</a:t>
            </a:r>
            <a:r>
              <a:rPr lang="en-US" altLang="zh-CN" sz="2000" dirty="0"/>
              <a:t>MP1/MP2/MP3(DE)</a:t>
            </a:r>
            <a:r>
              <a:rPr lang="zh-CN" altLang="en-US" sz="2000" dirty="0"/>
              <a:t>、</a:t>
            </a:r>
            <a:r>
              <a:rPr lang="en-US" altLang="zh-CN" sz="2000" dirty="0"/>
              <a:t>WMA(DE)</a:t>
            </a:r>
            <a:r>
              <a:rPr lang="zh-CN" altLang="en-US" sz="2000" dirty="0"/>
              <a:t>、</a:t>
            </a:r>
            <a:r>
              <a:rPr lang="en-US" altLang="zh-CN" sz="2000" dirty="0"/>
              <a:t>GSM(D)</a:t>
            </a:r>
            <a:r>
              <a:rPr lang="zh-CN" altLang="en-US" sz="2000" dirty="0"/>
              <a:t>、</a:t>
            </a:r>
            <a:r>
              <a:rPr lang="en-US" altLang="zh-CN" sz="2000" dirty="0"/>
              <a:t>AC3(DE)</a:t>
            </a:r>
            <a:r>
              <a:rPr lang="zh-CN" altLang="en-US" sz="2000" dirty="0"/>
              <a:t>等等。</a:t>
            </a:r>
            <a:endParaRPr lang="en-US" altLang="zh-CN" sz="2000" dirty="0"/>
          </a:p>
          <a:p>
            <a:r>
              <a:rPr lang="en-US" altLang="zh-CN" sz="2000" dirty="0" smtClean="0"/>
              <a:t>Subtitle </a:t>
            </a:r>
            <a:r>
              <a:rPr lang="en-US" altLang="zh-CN" sz="2000" dirty="0"/>
              <a:t>:</a:t>
            </a:r>
            <a:r>
              <a:rPr lang="zh-CN" altLang="en-US" sz="2000" dirty="0"/>
              <a:t> </a:t>
            </a:r>
            <a:r>
              <a:rPr lang="en-US" altLang="zh-CN" sz="2000" dirty="0"/>
              <a:t>ass</a:t>
            </a:r>
            <a:r>
              <a:rPr lang="zh-CN" altLang="en-US" sz="2000" dirty="0"/>
              <a:t>、 </a:t>
            </a:r>
            <a:r>
              <a:rPr lang="en-US" altLang="zh-CN" sz="2000" dirty="0"/>
              <a:t>SRT</a:t>
            </a:r>
            <a:r>
              <a:rPr lang="zh-CN" altLang="en-US" sz="2000" dirty="0"/>
              <a:t>、</a:t>
            </a:r>
            <a:r>
              <a:rPr lang="en-US" altLang="zh-CN" sz="2000" dirty="0"/>
              <a:t>XSUB</a:t>
            </a:r>
            <a:r>
              <a:rPr lang="zh-CN" altLang="en-US" sz="2000" dirty="0"/>
              <a:t>等等。</a:t>
            </a:r>
            <a:endParaRPr lang="en-US" altLang="zh-CN" sz="2000" dirty="0"/>
          </a:p>
          <a:p>
            <a:r>
              <a:rPr lang="zh-CN" altLang="en-US" sz="2000" dirty="0"/>
              <a:t>硬件加速：</a:t>
            </a:r>
            <a:r>
              <a:rPr lang="en-US" altLang="zh-CN" sz="2000" dirty="0"/>
              <a:t>VDA/</a:t>
            </a:r>
            <a:r>
              <a:rPr lang="en-US" altLang="zh-CN" sz="2000" dirty="0" err="1"/>
              <a:t>vaspi</a:t>
            </a:r>
            <a:r>
              <a:rPr lang="en-US" altLang="zh-CN" sz="2000" dirty="0"/>
              <a:t>/DX</a:t>
            </a:r>
            <a:r>
              <a:rPr lang="zh-CN" altLang="en-US" sz="2000" dirty="0"/>
              <a:t>等等。</a:t>
            </a:r>
          </a:p>
        </p:txBody>
      </p:sp>
    </p:spTree>
    <p:extLst>
      <p:ext uri="{BB962C8B-B14F-4D97-AF65-F5344CB8AC3E}">
        <p14:creationId xmlns:p14="http://schemas.microsoft.com/office/powerpoint/2010/main" val="3782307123"/>
      </p:ext>
    </p:extLst>
  </p:cSld>
  <p:clrMapOvr>
    <a:masterClrMapping/>
  </p:clrMapOvr>
  <p:transition spd="slow">
    <p:pull/>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2000" dirty="0"/>
              <a:t>AV-Filter: volume</a:t>
            </a:r>
            <a:r>
              <a:rPr lang="zh-CN" altLang="en-US" sz="2000" dirty="0"/>
              <a:t>、</a:t>
            </a:r>
            <a:r>
              <a:rPr lang="en-US" altLang="zh-CN" sz="2000" dirty="0"/>
              <a:t>crop</a:t>
            </a:r>
            <a:r>
              <a:rPr lang="zh-CN" altLang="en-US" sz="2000" dirty="0"/>
              <a:t>、</a:t>
            </a:r>
            <a:r>
              <a:rPr lang="en-US" altLang="zh-CN" sz="2000" dirty="0"/>
              <a:t>draw</a:t>
            </a:r>
            <a:r>
              <a:rPr lang="zh-CN" altLang="en-US" sz="2000" dirty="0"/>
              <a:t>、</a:t>
            </a:r>
            <a:r>
              <a:rPr lang="en-US" altLang="zh-CN" sz="2000" dirty="0"/>
              <a:t>frame</a:t>
            </a:r>
            <a:r>
              <a:rPr lang="zh-CN" altLang="en-US" sz="2000" dirty="0"/>
              <a:t>等等</a:t>
            </a:r>
            <a:r>
              <a:rPr lang="zh-CN" altLang="en-US" sz="2000" dirty="0" smtClean="0"/>
              <a:t>。</a:t>
            </a:r>
            <a:endParaRPr lang="en-US" altLang="zh-CN" sz="2000" dirty="0" smtClean="0"/>
          </a:p>
          <a:p>
            <a:endParaRPr lang="en-US" altLang="zh-CN" sz="2000" dirty="0"/>
          </a:p>
          <a:p>
            <a:r>
              <a:rPr lang="en-US" altLang="zh-CN" sz="2000" dirty="0" err="1"/>
              <a:t>Codec-Filter:acc</a:t>
            </a:r>
            <a:r>
              <a:rPr lang="zh-CN" altLang="en-US" sz="2000" dirty="0"/>
              <a:t>、</a:t>
            </a:r>
            <a:r>
              <a:rPr lang="en-US" altLang="zh-CN" sz="2000" dirty="0"/>
              <a:t>h264</a:t>
            </a:r>
            <a:r>
              <a:rPr lang="zh-CN" altLang="en-US" sz="2000" dirty="0"/>
              <a:t>、</a:t>
            </a:r>
            <a:r>
              <a:rPr lang="en-US" altLang="zh-CN" sz="2000" dirty="0"/>
              <a:t>mp3</a:t>
            </a:r>
            <a:r>
              <a:rPr lang="zh-CN" altLang="en-US" sz="2000" dirty="0"/>
              <a:t>、</a:t>
            </a:r>
            <a:r>
              <a:rPr lang="en-US" altLang="zh-CN" sz="2000" dirty="0"/>
              <a:t>mpeg4-gh(h264-sps_pps)/</a:t>
            </a:r>
            <a:r>
              <a:rPr lang="en-US" altLang="zh-CN" sz="2000" dirty="0" err="1"/>
              <a:t>mjpeg-huffman_tables</a:t>
            </a:r>
            <a:r>
              <a:rPr lang="en-US" altLang="zh-CN" sz="2000" dirty="0"/>
              <a:t>/rv10-affitional_flags</a:t>
            </a:r>
            <a:r>
              <a:rPr lang="zh-CN" altLang="en-US" sz="2000" dirty="0"/>
              <a:t>、</a:t>
            </a:r>
            <a:r>
              <a:rPr lang="en-US" altLang="zh-CN" sz="2000" dirty="0" err="1"/>
              <a:t>mov_sub</a:t>
            </a:r>
            <a:r>
              <a:rPr lang="zh-CN" altLang="en-US" sz="2000" dirty="0" smtClean="0"/>
              <a:t>等等</a:t>
            </a:r>
            <a:endParaRPr lang="en-US" altLang="zh-CN" sz="2000" dirty="0" smtClean="0"/>
          </a:p>
          <a:p>
            <a:endParaRPr lang="en-US" altLang="zh-CN" sz="2000" dirty="0"/>
          </a:p>
          <a:p>
            <a:r>
              <a:rPr lang="en-US" altLang="zh-CN" sz="2000" dirty="0" err="1"/>
              <a:t>F-Filter:src</a:t>
            </a:r>
            <a:r>
              <a:rPr lang="zh-CN" altLang="en-US" sz="2000" dirty="0"/>
              <a:t>、</a:t>
            </a:r>
            <a:r>
              <a:rPr lang="en-US" altLang="zh-CN" sz="2000" dirty="0" err="1"/>
              <a:t>buffersink</a:t>
            </a:r>
            <a:r>
              <a:rPr lang="zh-CN" altLang="en-US" sz="2000" dirty="0"/>
              <a:t>、</a:t>
            </a:r>
            <a:r>
              <a:rPr lang="en-US" altLang="zh-CN" sz="2000" dirty="0" err="1"/>
              <a:t>fifo</a:t>
            </a:r>
            <a:r>
              <a:rPr lang="en-US" altLang="zh-CN" sz="2000" dirty="0"/>
              <a:t>/</a:t>
            </a:r>
            <a:r>
              <a:rPr lang="en-US" altLang="zh-CN" sz="2000" dirty="0" err="1"/>
              <a:t>avio</a:t>
            </a:r>
            <a:r>
              <a:rPr lang="zh-CN" altLang="en-US" sz="2000" dirty="0"/>
              <a:t>、</a:t>
            </a:r>
            <a:r>
              <a:rPr lang="en-US" altLang="zh-CN" sz="2000" dirty="0"/>
              <a:t>format</a:t>
            </a:r>
            <a:r>
              <a:rPr lang="zh-CN" altLang="en-US" sz="2000" dirty="0"/>
              <a:t>、</a:t>
            </a:r>
            <a:r>
              <a:rPr lang="en-US" altLang="zh-CN" sz="2000" dirty="0" err="1"/>
              <a:t>bbox</a:t>
            </a:r>
            <a:r>
              <a:rPr lang="zh-CN" altLang="en-US" sz="2000" dirty="0"/>
              <a:t>等等。</a:t>
            </a:r>
            <a:endParaRPr lang="en-US" altLang="zh-CN" sz="2000" dirty="0"/>
          </a:p>
        </p:txBody>
      </p:sp>
    </p:spTree>
    <p:extLst>
      <p:ext uri="{BB962C8B-B14F-4D97-AF65-F5344CB8AC3E}">
        <p14:creationId xmlns:p14="http://schemas.microsoft.com/office/powerpoint/2010/main" val="799153171"/>
      </p:ext>
    </p:extLst>
  </p:cSld>
  <p:clrMapOvr>
    <a:masterClrMapping/>
  </p:clrMapOvr>
  <p:transition spd="slow">
    <p:pull/>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Extension Library</a:t>
            </a:r>
            <a:endParaRPr lang="zh-CN" altLang="en-US" sz="2400" dirty="0">
              <a:solidFill>
                <a:srgbClr val="FF0000"/>
              </a:solidFill>
            </a:endParaRPr>
          </a:p>
        </p:txBody>
      </p:sp>
      <p:sp>
        <p:nvSpPr>
          <p:cNvPr id="8" name="内容占位符 2"/>
          <p:cNvSpPr txBox="1">
            <a:spLocks/>
          </p:cNvSpPr>
          <p:nvPr/>
        </p:nvSpPr>
        <p:spPr>
          <a:xfrm>
            <a:off x="971600" y="1916832"/>
            <a:ext cx="7272808" cy="360040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buFont typeface="Arial" pitchFamily="34" charset="0"/>
              <a:buNone/>
            </a:pPr>
            <a:r>
              <a:rPr lang="en-US" altLang="zh-CN" sz="1200" dirty="0" err="1"/>
              <a:t>bzip</a:t>
            </a:r>
            <a:r>
              <a:rPr lang="en-US" altLang="zh-CN" sz="1200" dirty="0"/>
              <a:t> </a:t>
            </a:r>
            <a:r>
              <a:rPr lang="en-US" altLang="zh-CN" sz="1200" dirty="0">
                <a:hlinkClick r:id="rId2"/>
              </a:rPr>
              <a:t>http://www.bzip.org/</a:t>
            </a:r>
            <a:r>
              <a:rPr lang="en-US" altLang="zh-CN" sz="1200" dirty="0"/>
              <a:t>		CELT </a:t>
            </a:r>
            <a:r>
              <a:rPr lang="en-US" altLang="zh-CN" sz="1200" dirty="0">
                <a:hlinkClick r:id="rId3"/>
              </a:rPr>
              <a:t>http://www.celt-codec.org/</a:t>
            </a:r>
            <a:r>
              <a:rPr lang="en-US" altLang="zh-CN" sz="1200" dirty="0"/>
              <a:t>	</a:t>
            </a:r>
          </a:p>
          <a:p>
            <a:pPr>
              <a:buFont typeface="Arial" pitchFamily="34" charset="0"/>
              <a:buNone/>
            </a:pPr>
            <a:r>
              <a:rPr lang="en-US" altLang="zh-CN" sz="1200" dirty="0" err="1"/>
              <a:t>FreeType</a:t>
            </a:r>
            <a:r>
              <a:rPr lang="en-US" altLang="zh-CN" sz="1200" dirty="0"/>
              <a:t> </a:t>
            </a:r>
            <a:r>
              <a:rPr lang="en-US" altLang="zh-CN" sz="1200" dirty="0">
                <a:hlinkClick r:id="rId4"/>
              </a:rPr>
              <a:t>http://www.freetype.org/</a:t>
            </a:r>
            <a:r>
              <a:rPr lang="en-US" altLang="zh-CN" sz="1200" dirty="0"/>
              <a:t>	</a:t>
            </a:r>
            <a:r>
              <a:rPr lang="en-US" altLang="zh-CN" sz="1200" dirty="0" smtClean="0"/>
              <a:t>                      Frei0r </a:t>
            </a:r>
            <a:r>
              <a:rPr lang="en-US" altLang="zh-CN" sz="1200" dirty="0">
                <a:hlinkClick r:id="rId5"/>
              </a:rPr>
              <a:t>http://www.piksel.org/frei0r/</a:t>
            </a:r>
            <a:r>
              <a:rPr lang="en-US" altLang="zh-CN" sz="1200" dirty="0"/>
              <a:t>	</a:t>
            </a:r>
          </a:p>
          <a:p>
            <a:pPr>
              <a:buFont typeface="Arial" pitchFamily="34" charset="0"/>
              <a:buNone/>
            </a:pPr>
            <a:r>
              <a:rPr lang="en-US" altLang="zh-CN" sz="1200" dirty="0"/>
              <a:t>LAME </a:t>
            </a:r>
            <a:r>
              <a:rPr lang="en-US" altLang="zh-CN" sz="1200" dirty="0">
                <a:hlinkClick r:id="rId6"/>
              </a:rPr>
              <a:t>http://lame.sourceforge.net/</a:t>
            </a:r>
            <a:r>
              <a:rPr lang="en-US" altLang="zh-CN" sz="1200" dirty="0"/>
              <a:t>	</a:t>
            </a:r>
            <a:r>
              <a:rPr lang="en-US" altLang="zh-CN" sz="1200" dirty="0" smtClean="0"/>
              <a:t>             </a:t>
            </a:r>
            <a:r>
              <a:rPr lang="en-US" altLang="zh-CN" sz="1200" dirty="0" err="1" smtClean="0"/>
              <a:t>libass</a:t>
            </a:r>
            <a:r>
              <a:rPr lang="en-US" altLang="zh-CN" sz="1200" dirty="0" smtClean="0"/>
              <a:t> </a:t>
            </a:r>
            <a:r>
              <a:rPr lang="en-US" altLang="zh-CN" sz="1200" dirty="0">
                <a:hlinkClick r:id="rId7"/>
              </a:rPr>
              <a:t>http://code.google.com/p/libass/</a:t>
            </a:r>
            <a:r>
              <a:rPr lang="en-US" altLang="zh-CN" sz="1200" dirty="0"/>
              <a:t>	</a:t>
            </a:r>
          </a:p>
          <a:p>
            <a:pPr>
              <a:buFont typeface="Arial" pitchFamily="34" charset="0"/>
              <a:buNone/>
            </a:pPr>
            <a:r>
              <a:rPr lang="en-US" altLang="zh-CN" sz="1200" dirty="0" err="1"/>
              <a:t>libgsm</a:t>
            </a:r>
            <a:r>
              <a:rPr lang="en-US" altLang="zh-CN" sz="1200" dirty="0"/>
              <a:t> </a:t>
            </a:r>
            <a:r>
              <a:rPr lang="en-US" altLang="zh-CN" sz="1200" dirty="0">
                <a:hlinkClick r:id="rId8"/>
              </a:rPr>
              <a:t>http://libgsm.sourcearchive.com/</a:t>
            </a:r>
            <a:r>
              <a:rPr lang="en-US" altLang="zh-CN" sz="1200" dirty="0"/>
              <a:t>	</a:t>
            </a:r>
          </a:p>
          <a:p>
            <a:pPr>
              <a:buFont typeface="Arial" pitchFamily="34" charset="0"/>
              <a:buNone/>
            </a:pPr>
            <a:r>
              <a:rPr lang="en-US" altLang="zh-CN" sz="1200" dirty="0" err="1"/>
              <a:t>Theora</a:t>
            </a:r>
            <a:r>
              <a:rPr lang="en-US" altLang="zh-CN" sz="1200" dirty="0"/>
              <a:t> </a:t>
            </a:r>
            <a:r>
              <a:rPr lang="en-US" altLang="zh-CN" sz="1200" dirty="0">
                <a:hlinkClick r:id="rId9"/>
              </a:rPr>
              <a:t>http://www.theora.org/</a:t>
            </a:r>
            <a:r>
              <a:rPr lang="en-US" altLang="zh-CN" sz="1200" dirty="0"/>
              <a:t>	</a:t>
            </a:r>
            <a:r>
              <a:rPr lang="en-US" altLang="zh-CN" sz="1200" dirty="0" smtClean="0"/>
              <a:t>                      </a:t>
            </a:r>
            <a:r>
              <a:rPr lang="en-US" altLang="zh-CN" sz="1200" dirty="0" err="1" smtClean="0"/>
              <a:t>Vorbis</a:t>
            </a:r>
            <a:r>
              <a:rPr lang="en-US" altLang="zh-CN" sz="1200" dirty="0" smtClean="0"/>
              <a:t> </a:t>
            </a:r>
            <a:r>
              <a:rPr lang="en-US" altLang="zh-CN" sz="1200" dirty="0">
                <a:hlinkClick r:id="rId10"/>
              </a:rPr>
              <a:t>http://www.vorbis.com/</a:t>
            </a:r>
            <a:r>
              <a:rPr lang="en-US" altLang="zh-CN" sz="1200" dirty="0"/>
              <a:t>	</a:t>
            </a:r>
          </a:p>
          <a:p>
            <a:pPr>
              <a:buFont typeface="Arial" pitchFamily="34" charset="0"/>
              <a:buNone/>
            </a:pPr>
            <a:r>
              <a:rPr lang="en-US" altLang="zh-CN" sz="1200" dirty="0" err="1"/>
              <a:t>libvpx</a:t>
            </a:r>
            <a:r>
              <a:rPr lang="en-US" altLang="zh-CN" sz="1200" dirty="0"/>
              <a:t> </a:t>
            </a:r>
            <a:r>
              <a:rPr lang="en-US" altLang="zh-CN" sz="1200" dirty="0">
                <a:hlinkClick r:id="rId11"/>
              </a:rPr>
              <a:t>http://www.webmproject.org/</a:t>
            </a:r>
            <a:r>
              <a:rPr lang="en-US" altLang="zh-CN" sz="1200" dirty="0"/>
              <a:t>	NUT &lt;git://git.ffmpeg.org/nut&gt;</a:t>
            </a:r>
          </a:p>
          <a:p>
            <a:pPr>
              <a:buFont typeface="Arial" pitchFamily="34" charset="0"/>
              <a:buNone/>
            </a:pPr>
            <a:r>
              <a:rPr lang="en-US" altLang="zh-CN" sz="1200" dirty="0" err="1"/>
              <a:t>OpenCORE</a:t>
            </a:r>
            <a:r>
              <a:rPr lang="en-US" altLang="zh-CN" sz="1200" dirty="0"/>
              <a:t> AMR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err="1"/>
              <a:t>OpenJPEG</a:t>
            </a:r>
            <a:r>
              <a:rPr lang="en-US" altLang="zh-CN" sz="1200" dirty="0"/>
              <a:t> </a:t>
            </a:r>
            <a:r>
              <a:rPr lang="en-US" altLang="zh-CN" sz="1200" dirty="0">
                <a:hlinkClick r:id="rId13"/>
              </a:rPr>
              <a:t>http://www.openjpeg.org/</a:t>
            </a:r>
            <a:r>
              <a:rPr lang="en-US" altLang="zh-CN" sz="1200" dirty="0"/>
              <a:t>	</a:t>
            </a:r>
            <a:r>
              <a:rPr lang="en-US" altLang="zh-CN" sz="1200" dirty="0" err="1"/>
              <a:t>RTMPDump</a:t>
            </a:r>
            <a:r>
              <a:rPr lang="en-US" altLang="zh-CN" sz="1200" dirty="0"/>
              <a:t> </a:t>
            </a:r>
            <a:r>
              <a:rPr lang="en-US" altLang="zh-CN" sz="1200" dirty="0">
                <a:hlinkClick r:id="rId14"/>
              </a:rPr>
              <a:t>http://rtmpdump.mplayerhq.hu/</a:t>
            </a:r>
            <a:r>
              <a:rPr lang="en-US" altLang="zh-CN" sz="1200" dirty="0"/>
              <a:t>	</a:t>
            </a:r>
            <a:r>
              <a:rPr lang="en-US" altLang="zh-CN" sz="1200" dirty="0" err="1"/>
              <a:t>Schroedinger</a:t>
            </a:r>
            <a:r>
              <a:rPr lang="en-US" altLang="zh-CN" sz="1200" dirty="0"/>
              <a:t> </a:t>
            </a:r>
            <a:r>
              <a:rPr lang="en-US" altLang="zh-CN" sz="1200" dirty="0">
                <a:hlinkClick r:id="rId15"/>
              </a:rPr>
              <a:t>http://diracvideo.org/</a:t>
            </a:r>
            <a:r>
              <a:rPr lang="en-US" altLang="zh-CN" sz="1200" dirty="0"/>
              <a:t>	Speex</a:t>
            </a:r>
            <a:r>
              <a:rPr lang="en-US" altLang="zh-CN" sz="1200" dirty="0">
                <a:hlinkClick r:id="rId16"/>
              </a:rPr>
              <a:t>http://www.speex.org/</a:t>
            </a:r>
            <a:r>
              <a:rPr lang="en-US" altLang="zh-CN" sz="1200" dirty="0"/>
              <a:t>	</a:t>
            </a:r>
          </a:p>
          <a:p>
            <a:pPr>
              <a:buFont typeface="Arial" pitchFamily="34" charset="0"/>
              <a:buNone/>
            </a:pPr>
            <a:r>
              <a:rPr lang="en-US" altLang="zh-CN" sz="1200" dirty="0" err="1"/>
              <a:t>Ut</a:t>
            </a:r>
            <a:r>
              <a:rPr lang="en-US" altLang="zh-CN" sz="1200" dirty="0"/>
              <a:t> Video</a:t>
            </a:r>
            <a:r>
              <a:rPr lang="en-US" altLang="zh-CN" sz="1200" dirty="0">
                <a:hlinkClick r:id="rId17"/>
              </a:rPr>
              <a:t>http://umezawa.dyndns.info/archive/utvideo/</a:t>
            </a:r>
            <a:r>
              <a:rPr lang="en-US" altLang="zh-CN" sz="1200" dirty="0"/>
              <a:t>	</a:t>
            </a:r>
          </a:p>
          <a:p>
            <a:pPr>
              <a:buFont typeface="Arial" pitchFamily="34" charset="0"/>
              <a:buNone/>
            </a:pPr>
            <a:r>
              <a:rPr lang="en-US" altLang="zh-CN" sz="1200" dirty="0" err="1"/>
              <a:t>VisualOn</a:t>
            </a:r>
            <a:r>
              <a:rPr lang="en-US" altLang="zh-CN" sz="1200" dirty="0"/>
              <a:t> AAC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err="1"/>
              <a:t>VisualOn</a:t>
            </a:r>
            <a:r>
              <a:rPr lang="en-US" altLang="zh-CN" sz="1200" dirty="0"/>
              <a:t> AMR-WB </a:t>
            </a:r>
            <a:r>
              <a:rPr lang="en-US" altLang="zh-CN" sz="1200" dirty="0">
                <a:hlinkClick r:id="rId12"/>
              </a:rPr>
              <a:t>http://sourceforge.net/projects/opencore-amr/</a:t>
            </a:r>
            <a:r>
              <a:rPr lang="en-US" altLang="zh-CN" sz="1200" dirty="0"/>
              <a:t>	</a:t>
            </a:r>
          </a:p>
          <a:p>
            <a:pPr>
              <a:buFont typeface="Arial" pitchFamily="34" charset="0"/>
              <a:buNone/>
            </a:pPr>
            <a:r>
              <a:rPr lang="en-US" altLang="zh-CN" sz="1200" dirty="0"/>
              <a:t>x264</a:t>
            </a:r>
            <a:r>
              <a:rPr lang="en-US" altLang="zh-CN" sz="1200" dirty="0">
                <a:hlinkClick r:id="rId18"/>
              </a:rPr>
              <a:t>http://www.videolan.org/developers/x264.html</a:t>
            </a:r>
            <a:r>
              <a:rPr lang="en-US" altLang="zh-CN" sz="1200" dirty="0"/>
              <a:t>	</a:t>
            </a:r>
          </a:p>
          <a:p>
            <a:pPr>
              <a:buFont typeface="Arial" pitchFamily="34" charset="0"/>
              <a:buNone/>
            </a:pPr>
            <a:r>
              <a:rPr lang="en-US" altLang="zh-CN" sz="1200" dirty="0"/>
              <a:t>XAVS </a:t>
            </a:r>
            <a:r>
              <a:rPr lang="en-US" altLang="zh-CN" sz="1200" dirty="0">
                <a:hlinkClick r:id="rId19"/>
              </a:rPr>
              <a:t>http://xavs.sourceforge.net/</a:t>
            </a:r>
            <a:r>
              <a:rPr lang="en-US" altLang="zh-CN" sz="1200" dirty="0"/>
              <a:t>	</a:t>
            </a:r>
            <a:r>
              <a:rPr lang="en-US" altLang="zh-CN" sz="1200" dirty="0" smtClean="0"/>
              <a:t>                      </a:t>
            </a:r>
            <a:r>
              <a:rPr lang="en-US" altLang="zh-CN" sz="1200" dirty="0" err="1" smtClean="0"/>
              <a:t>Xvid</a:t>
            </a:r>
            <a:r>
              <a:rPr lang="en-US" altLang="zh-CN" sz="1200" dirty="0" smtClean="0"/>
              <a:t> </a:t>
            </a:r>
            <a:r>
              <a:rPr lang="en-US" altLang="zh-CN" sz="1200" dirty="0">
                <a:hlinkClick r:id="rId20"/>
              </a:rPr>
              <a:t>http://www.xvid.org/</a:t>
            </a:r>
            <a:r>
              <a:rPr lang="en-US" altLang="zh-CN" sz="1200" dirty="0"/>
              <a:t>	</a:t>
            </a:r>
            <a:endParaRPr lang="en-US" altLang="zh-CN" sz="1200" dirty="0" smtClean="0"/>
          </a:p>
          <a:p>
            <a:pPr>
              <a:buFont typeface="Arial" pitchFamily="34" charset="0"/>
              <a:buNone/>
            </a:pPr>
            <a:r>
              <a:rPr lang="en-US" altLang="zh-CN" sz="1200" dirty="0" err="1" smtClean="0"/>
              <a:t>zlib</a:t>
            </a:r>
            <a:r>
              <a:rPr lang="en-US" altLang="zh-CN" sz="1200" dirty="0" smtClean="0"/>
              <a:t> </a:t>
            </a:r>
            <a:r>
              <a:rPr lang="en-US" altLang="zh-CN" sz="1200" dirty="0">
                <a:hlinkClick r:id="rId21"/>
              </a:rPr>
              <a:t>http://zlib.net/</a:t>
            </a:r>
            <a:r>
              <a:rPr lang="en-US" altLang="zh-CN" sz="1200" dirty="0"/>
              <a:t>	</a:t>
            </a:r>
            <a:endParaRPr lang="zh-CN" altLang="en-US" sz="1200" dirty="0"/>
          </a:p>
        </p:txBody>
      </p:sp>
    </p:spTree>
    <p:extLst>
      <p:ext uri="{BB962C8B-B14F-4D97-AF65-F5344CB8AC3E}">
        <p14:creationId xmlns:p14="http://schemas.microsoft.com/office/powerpoint/2010/main" val="1835108748"/>
      </p:ext>
    </p:extLst>
  </p:cSld>
  <p:clrMapOvr>
    <a:masterClrMapping/>
  </p:clrMapOvr>
  <p:transition spd="slow">
    <p:pull/>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Extension Library</a:t>
            </a:r>
            <a:endParaRPr lang="zh-CN" altLang="en-US" sz="2400" dirty="0">
              <a:solidFill>
                <a:srgbClr val="FF0000"/>
              </a:solidFill>
            </a:endParaRPr>
          </a:p>
        </p:txBody>
      </p:sp>
      <p:sp>
        <p:nvSpPr>
          <p:cNvPr id="8" name="内容占位符 2"/>
          <p:cNvSpPr txBox="1">
            <a:spLocks/>
          </p:cNvSpPr>
          <p:nvPr/>
        </p:nvSpPr>
        <p:spPr>
          <a:xfrm>
            <a:off x="971600" y="1916832"/>
            <a:ext cx="7272808" cy="360040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buFont typeface="Arial" pitchFamily="34" charset="0"/>
              <a:buNone/>
            </a:pPr>
            <a:r>
              <a:rPr lang="zh-CN" altLang="en-US" sz="1800" dirty="0"/>
              <a:t>主流</a:t>
            </a:r>
            <a:r>
              <a:rPr lang="en-US" altLang="zh-CN" sz="1800" dirty="0"/>
              <a:t>OS</a:t>
            </a:r>
            <a:r>
              <a:rPr lang="zh-CN" altLang="en-US" sz="1800" dirty="0"/>
              <a:t>支持</a:t>
            </a:r>
            <a:r>
              <a:rPr lang="en-US" altLang="zh-CN" sz="1800" dirty="0"/>
              <a:t>:Win NT/CE/Phone</a:t>
            </a:r>
            <a:r>
              <a:rPr lang="zh-CN" altLang="en-US" sz="1800" dirty="0"/>
              <a:t>、</a:t>
            </a:r>
            <a:r>
              <a:rPr lang="en-US" altLang="zh-CN" sz="1800" dirty="0" err="1"/>
              <a:t>linux</a:t>
            </a:r>
            <a:r>
              <a:rPr lang="en-US" altLang="zh-CN" sz="1800" dirty="0"/>
              <a:t>/</a:t>
            </a:r>
            <a:r>
              <a:rPr lang="en-US" altLang="zh-CN" sz="1800" dirty="0" err="1"/>
              <a:t>unix</a:t>
            </a:r>
            <a:r>
              <a:rPr lang="zh-CN" altLang="en-US" sz="1800" dirty="0"/>
              <a:t>、</a:t>
            </a:r>
            <a:r>
              <a:rPr lang="en-US" altLang="zh-CN" sz="1800" dirty="0"/>
              <a:t>android(</a:t>
            </a:r>
            <a:r>
              <a:rPr lang="en-US" altLang="zh-CN" sz="1800" dirty="0" err="1"/>
              <a:t>linux</a:t>
            </a:r>
            <a:r>
              <a:rPr lang="en-US" altLang="zh-CN" sz="1800" dirty="0"/>
              <a:t>)</a:t>
            </a:r>
            <a:r>
              <a:rPr lang="zh-CN" altLang="en-US" sz="1800" dirty="0"/>
              <a:t>、</a:t>
            </a:r>
            <a:r>
              <a:rPr lang="en-US" altLang="zh-CN" sz="1800" dirty="0" err="1"/>
              <a:t>ios</a:t>
            </a:r>
            <a:r>
              <a:rPr lang="en-US" altLang="zh-CN" sz="1800" dirty="0"/>
              <a:t>/mac </a:t>
            </a:r>
            <a:r>
              <a:rPr lang="en-US" altLang="zh-CN" sz="1800" dirty="0" err="1" smtClean="0"/>
              <a:t>os</a:t>
            </a:r>
            <a:endParaRPr lang="en-US" altLang="zh-CN" sz="1800" dirty="0" smtClean="0"/>
          </a:p>
          <a:p>
            <a:pPr>
              <a:buFont typeface="Arial" pitchFamily="34" charset="0"/>
              <a:buNone/>
            </a:pPr>
            <a:endParaRPr lang="en-US" altLang="zh-CN" sz="1800" dirty="0"/>
          </a:p>
          <a:p>
            <a:pPr>
              <a:buFont typeface="Arial" pitchFamily="34" charset="0"/>
              <a:buNone/>
            </a:pPr>
            <a:r>
              <a:rPr lang="en-US" altLang="zh-CN" sz="1800" dirty="0"/>
              <a:t>Windows</a:t>
            </a:r>
            <a:r>
              <a:rPr lang="zh-CN" altLang="en-US" sz="1800" dirty="0"/>
              <a:t>编译选择：</a:t>
            </a:r>
            <a:endParaRPr lang="en-US" altLang="zh-CN" sz="1800" dirty="0"/>
          </a:p>
          <a:p>
            <a:pPr>
              <a:buFont typeface="Arial" pitchFamily="34" charset="0"/>
              <a:buAutoNum type="arabicPeriod"/>
            </a:pPr>
            <a:r>
              <a:rPr lang="en-US" altLang="zh-CN" sz="1800" dirty="0" err="1" smtClean="0"/>
              <a:t>ubuntu</a:t>
            </a:r>
            <a:r>
              <a:rPr lang="en-US" altLang="zh-CN" sz="1800" dirty="0" smtClean="0"/>
              <a:t>(</a:t>
            </a:r>
            <a:r>
              <a:rPr lang="en-US" altLang="zh-CN" sz="1800" dirty="0" err="1" smtClean="0"/>
              <a:t>linux</a:t>
            </a:r>
            <a:r>
              <a:rPr lang="en-US" altLang="zh-CN" sz="1800" dirty="0"/>
              <a:t>) + </a:t>
            </a:r>
            <a:r>
              <a:rPr lang="en-US" altLang="zh-CN" sz="1800" dirty="0" err="1"/>
              <a:t>mingw</a:t>
            </a:r>
            <a:r>
              <a:rPr lang="en-US" altLang="zh-CN" sz="1800" dirty="0"/>
              <a:t> </a:t>
            </a:r>
            <a:r>
              <a:rPr lang="zh-CN" altLang="en-US" sz="1800" dirty="0"/>
              <a:t>模拟编译</a:t>
            </a:r>
            <a:endParaRPr lang="en-US" altLang="zh-CN" sz="1800" dirty="0"/>
          </a:p>
          <a:p>
            <a:pPr>
              <a:buFont typeface="Arial" pitchFamily="34" charset="0"/>
              <a:buAutoNum type="arabicPeriod"/>
            </a:pPr>
            <a:r>
              <a:rPr lang="en-US" altLang="zh-CN" sz="1800" dirty="0" err="1" smtClean="0"/>
              <a:t>cygwin</a:t>
            </a:r>
            <a:r>
              <a:rPr lang="en-US" altLang="zh-CN" sz="1800" dirty="0" smtClean="0"/>
              <a:t> </a:t>
            </a:r>
            <a:r>
              <a:rPr lang="en-US" altLang="zh-CN" sz="1800" dirty="0"/>
              <a:t>+ </a:t>
            </a:r>
            <a:r>
              <a:rPr lang="en-US" altLang="zh-CN" sz="1800" dirty="0" err="1"/>
              <a:t>mingw</a:t>
            </a:r>
            <a:r>
              <a:rPr lang="en-US" altLang="zh-CN" sz="1800" dirty="0"/>
              <a:t> + </a:t>
            </a:r>
            <a:r>
              <a:rPr lang="en-US" altLang="zh-CN" sz="1800" dirty="0" err="1"/>
              <a:t>ms</a:t>
            </a:r>
            <a:r>
              <a:rPr lang="zh-CN" altLang="en-US" sz="1800" dirty="0"/>
              <a:t>交叉编译</a:t>
            </a:r>
            <a:endParaRPr lang="en-US" altLang="zh-CN" sz="1800" dirty="0"/>
          </a:p>
          <a:p>
            <a:pPr>
              <a:buFont typeface="Arial" pitchFamily="34" charset="0"/>
              <a:buAutoNum type="arabicPeriod"/>
            </a:pPr>
            <a:r>
              <a:rPr lang="en-US" altLang="zh-CN" sz="1800" dirty="0" err="1" smtClean="0"/>
              <a:t>msys</a:t>
            </a:r>
            <a:r>
              <a:rPr lang="en-US" altLang="zh-CN" sz="1800" dirty="0" smtClean="0"/>
              <a:t> </a:t>
            </a:r>
            <a:r>
              <a:rPr lang="en-US" altLang="zh-CN" sz="1800" dirty="0"/>
              <a:t>+ </a:t>
            </a:r>
            <a:r>
              <a:rPr lang="en-US" altLang="zh-CN" sz="1800" dirty="0" err="1"/>
              <a:t>mingw</a:t>
            </a:r>
            <a:r>
              <a:rPr lang="en-US" altLang="zh-CN" sz="1800" dirty="0"/>
              <a:t> + </a:t>
            </a:r>
            <a:r>
              <a:rPr lang="en-US" altLang="zh-CN" sz="1800" dirty="0" err="1"/>
              <a:t>ms</a:t>
            </a:r>
            <a:r>
              <a:rPr lang="zh-CN" altLang="en-US" sz="1800" dirty="0"/>
              <a:t>交叉编译</a:t>
            </a:r>
            <a:endParaRPr lang="en-US" altLang="zh-CN" sz="1800" dirty="0"/>
          </a:p>
          <a:p>
            <a:pPr>
              <a:buFont typeface="Arial" pitchFamily="34" charset="0"/>
              <a:buAutoNum type="arabicPeriod"/>
            </a:pPr>
            <a:r>
              <a:rPr lang="en-US" altLang="zh-CN" sz="1800" dirty="0"/>
              <a:t>Intel + </a:t>
            </a:r>
            <a:r>
              <a:rPr lang="en-US" altLang="zh-CN" sz="1800" dirty="0" err="1"/>
              <a:t>ms</a:t>
            </a:r>
            <a:r>
              <a:rPr lang="en-US" altLang="zh-CN" sz="1800" dirty="0"/>
              <a:t> </a:t>
            </a:r>
            <a:r>
              <a:rPr lang="zh-CN" altLang="en-US" sz="1800" dirty="0"/>
              <a:t>本地化编译</a:t>
            </a:r>
            <a:r>
              <a:rPr lang="en-US" altLang="zh-CN" sz="1800" dirty="0"/>
              <a:t>(</a:t>
            </a:r>
            <a:r>
              <a:rPr lang="zh-CN" altLang="en-US" sz="1800" dirty="0"/>
              <a:t>部分</a:t>
            </a:r>
            <a:r>
              <a:rPr lang="en-US" altLang="zh-CN" sz="1800" dirty="0"/>
              <a:t>)</a:t>
            </a:r>
          </a:p>
          <a:p>
            <a:pPr>
              <a:buFont typeface="Arial" pitchFamily="34" charset="0"/>
              <a:buAutoNum type="arabicPeriod"/>
            </a:pPr>
            <a:r>
              <a:rPr lang="en-US" altLang="zh-CN" sz="1800" dirty="0"/>
              <a:t>VS</a:t>
            </a:r>
            <a:r>
              <a:rPr lang="zh-CN" altLang="en-US" sz="1800" dirty="0"/>
              <a:t>直接编译需要改源码</a:t>
            </a:r>
          </a:p>
        </p:txBody>
      </p:sp>
    </p:spTree>
    <p:extLst>
      <p:ext uri="{BB962C8B-B14F-4D97-AF65-F5344CB8AC3E}">
        <p14:creationId xmlns:p14="http://schemas.microsoft.com/office/powerpoint/2010/main" val="487491139"/>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2050" name="Picture 2" descr="E:\2012072908323630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57" y="1858114"/>
            <a:ext cx="4698293" cy="193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2012072908323611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812078"/>
            <a:ext cx="54864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19234"/>
      </p:ext>
    </p:extLst>
  </p:cSld>
  <p:clrMapOvr>
    <a:masterClrMapping/>
  </p:clrMapOvr>
  <p:transition spd="slow">
    <p:pull/>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FFmpeg</a:t>
            </a:r>
            <a:r>
              <a:rPr lang="en-US" altLang="zh-CN" sz="2400" dirty="0">
                <a:solidFill>
                  <a:srgbClr val="FF0000"/>
                </a:solidFill>
              </a:rPr>
              <a:t> </a:t>
            </a:r>
            <a:r>
              <a:rPr lang="en-US" altLang="zh-CN" sz="2400" dirty="0" smtClean="0">
                <a:solidFill>
                  <a:srgbClr val="FF0000"/>
                </a:solidFill>
              </a:rPr>
              <a:t>framework</a:t>
            </a:r>
          </a:p>
        </p:txBody>
      </p:sp>
      <p:sp>
        <p:nvSpPr>
          <p:cNvPr id="10" name="矩形 3"/>
          <p:cNvSpPr>
            <a:spLocks noChangeArrowheads="1"/>
          </p:cNvSpPr>
          <p:nvPr/>
        </p:nvSpPr>
        <p:spPr bwMode="auto">
          <a:xfrm>
            <a:off x="7380386" y="3140968"/>
            <a:ext cx="1079500" cy="935038"/>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AVCodec</a:t>
            </a:r>
          </a:p>
        </p:txBody>
      </p:sp>
      <p:sp>
        <p:nvSpPr>
          <p:cNvPr id="11" name="矩形 4"/>
          <p:cNvSpPr>
            <a:spLocks noChangeArrowheads="1"/>
          </p:cNvSpPr>
          <p:nvPr/>
        </p:nvSpPr>
        <p:spPr bwMode="auto">
          <a:xfrm>
            <a:off x="322932" y="4077072"/>
            <a:ext cx="1728788" cy="576263"/>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AVInputFormat</a:t>
            </a:r>
          </a:p>
        </p:txBody>
      </p:sp>
      <p:sp>
        <p:nvSpPr>
          <p:cNvPr id="12" name="矩形 5"/>
          <p:cNvSpPr>
            <a:spLocks noChangeArrowheads="1"/>
          </p:cNvSpPr>
          <p:nvPr/>
        </p:nvSpPr>
        <p:spPr bwMode="auto">
          <a:xfrm>
            <a:off x="3203848" y="1844303"/>
            <a:ext cx="1368425"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err="1">
                <a:latin typeface="Calibri" pitchFamily="34" charset="0"/>
              </a:rPr>
              <a:t>SwsContext</a:t>
            </a:r>
            <a:endParaRPr lang="en-US" dirty="0">
              <a:solidFill>
                <a:srgbClr val="FFFFFF"/>
              </a:solidFill>
              <a:latin typeface="Calibri" pitchFamily="34" charset="0"/>
            </a:endParaRPr>
          </a:p>
        </p:txBody>
      </p:sp>
      <p:sp>
        <p:nvSpPr>
          <p:cNvPr id="13" name="矩形 6"/>
          <p:cNvSpPr>
            <a:spLocks noChangeArrowheads="1"/>
          </p:cNvSpPr>
          <p:nvPr/>
        </p:nvSpPr>
        <p:spPr bwMode="auto">
          <a:xfrm>
            <a:off x="467519" y="2997796"/>
            <a:ext cx="1800225" cy="647700"/>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AVOutputFormat</a:t>
            </a:r>
          </a:p>
        </p:txBody>
      </p:sp>
      <p:sp>
        <p:nvSpPr>
          <p:cNvPr id="14" name="矩形 7"/>
          <p:cNvSpPr>
            <a:spLocks noChangeArrowheads="1"/>
          </p:cNvSpPr>
          <p:nvPr/>
        </p:nvSpPr>
        <p:spPr bwMode="auto">
          <a:xfrm>
            <a:off x="1763713" y="4940896"/>
            <a:ext cx="5616575"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err="1">
                <a:latin typeface="Calibri" pitchFamily="34" charset="0"/>
              </a:rPr>
              <a:t>AVUtil</a:t>
            </a:r>
            <a:r>
              <a:rPr lang="zh-CN" altLang="en-US" dirty="0">
                <a:latin typeface="Calibri" pitchFamily="34" charset="0"/>
              </a:rPr>
              <a:t>库函数</a:t>
            </a:r>
            <a:endParaRPr lang="en-US" dirty="0">
              <a:latin typeface="Calibri" pitchFamily="34" charset="0"/>
            </a:endParaRPr>
          </a:p>
          <a:p>
            <a:pPr algn="ctr"/>
            <a:r>
              <a:rPr lang="en-US" dirty="0">
                <a:latin typeface="Calibri" pitchFamily="34" charset="0"/>
              </a:rPr>
              <a:t>IO</a:t>
            </a:r>
            <a:r>
              <a:rPr lang="zh-CN" altLang="en-US" dirty="0">
                <a:latin typeface="Calibri" pitchFamily="34" charset="0"/>
              </a:rPr>
              <a:t>、</a:t>
            </a:r>
            <a:r>
              <a:rPr lang="en-US" dirty="0" err="1">
                <a:latin typeface="Calibri" pitchFamily="34" charset="0"/>
              </a:rPr>
              <a:t>NetWork</a:t>
            </a:r>
            <a:r>
              <a:rPr lang="zh-CN" altLang="en-US" dirty="0">
                <a:latin typeface="Calibri" pitchFamily="34" charset="0"/>
              </a:rPr>
              <a:t>、</a:t>
            </a:r>
            <a:r>
              <a:rPr lang="en-US" dirty="0">
                <a:latin typeface="Calibri" pitchFamily="34" charset="0"/>
              </a:rPr>
              <a:t>Memory</a:t>
            </a:r>
            <a:r>
              <a:rPr lang="zh-CN" altLang="en-US" dirty="0">
                <a:latin typeface="Calibri" pitchFamily="34" charset="0"/>
              </a:rPr>
              <a:t>、汇编、算法、数据结构</a:t>
            </a:r>
            <a:endParaRPr lang="en-US" dirty="0">
              <a:latin typeface="Calibri" pitchFamily="34" charset="0"/>
            </a:endParaRPr>
          </a:p>
        </p:txBody>
      </p:sp>
      <p:sp>
        <p:nvSpPr>
          <p:cNvPr id="15" name="矩形 8"/>
          <p:cNvSpPr>
            <a:spLocks noChangeArrowheads="1"/>
          </p:cNvSpPr>
          <p:nvPr/>
        </p:nvSpPr>
        <p:spPr bwMode="auto">
          <a:xfrm>
            <a:off x="6588224" y="1916311"/>
            <a:ext cx="1943100"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AVAudioResample</a:t>
            </a:r>
            <a:endParaRPr lang="en-US">
              <a:solidFill>
                <a:srgbClr val="FFFFFF"/>
              </a:solidFill>
              <a:latin typeface="Calibri" pitchFamily="34" charset="0"/>
            </a:endParaRPr>
          </a:p>
        </p:txBody>
      </p:sp>
      <p:sp>
        <p:nvSpPr>
          <p:cNvPr id="16" name="矩形 9"/>
          <p:cNvSpPr>
            <a:spLocks noChangeArrowheads="1"/>
          </p:cNvSpPr>
          <p:nvPr/>
        </p:nvSpPr>
        <p:spPr bwMode="auto">
          <a:xfrm>
            <a:off x="4932363" y="1844303"/>
            <a:ext cx="1511300" cy="936625"/>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a:latin typeface="Calibri" pitchFamily="34" charset="0"/>
              </a:rPr>
              <a:t>AVFilter</a:t>
            </a:r>
            <a:endParaRPr lang="en-US">
              <a:solidFill>
                <a:srgbClr val="FFFFFF"/>
              </a:solidFill>
              <a:latin typeface="Calibri" pitchFamily="34" charset="0"/>
            </a:endParaRPr>
          </a:p>
        </p:txBody>
      </p:sp>
      <p:cxnSp>
        <p:nvCxnSpPr>
          <p:cNvPr id="17" name="直接箭头连接符 11"/>
          <p:cNvCxnSpPr>
            <a:cxnSpLocks noChangeShapeType="1"/>
            <a:stCxn id="12" idx="2"/>
            <a:endCxn id="14" idx="0"/>
          </p:cNvCxnSpPr>
          <p:nvPr/>
        </p:nvCxnSpPr>
        <p:spPr bwMode="auto">
          <a:xfrm>
            <a:off x="3888061" y="2780928"/>
            <a:ext cx="683940" cy="2159968"/>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8" name="直接箭头连接符 14"/>
          <p:cNvCxnSpPr>
            <a:cxnSpLocks noChangeShapeType="1"/>
            <a:stCxn id="13" idx="2"/>
            <a:endCxn id="14" idx="0"/>
          </p:cNvCxnSpPr>
          <p:nvPr/>
        </p:nvCxnSpPr>
        <p:spPr bwMode="auto">
          <a:xfrm>
            <a:off x="1367632" y="3645496"/>
            <a:ext cx="3204369" cy="129540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9" name="直接箭头连接符 16"/>
          <p:cNvCxnSpPr>
            <a:cxnSpLocks noChangeShapeType="1"/>
            <a:stCxn id="16" idx="2"/>
            <a:endCxn id="14" idx="0"/>
          </p:cNvCxnSpPr>
          <p:nvPr/>
        </p:nvCxnSpPr>
        <p:spPr bwMode="auto">
          <a:xfrm flipH="1">
            <a:off x="4572001" y="2780928"/>
            <a:ext cx="1116012" cy="2159968"/>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 name="直接箭头连接符 18"/>
          <p:cNvCxnSpPr>
            <a:cxnSpLocks noChangeShapeType="1"/>
            <a:stCxn id="11" idx="2"/>
            <a:endCxn id="14" idx="0"/>
          </p:cNvCxnSpPr>
          <p:nvPr/>
        </p:nvCxnSpPr>
        <p:spPr bwMode="auto">
          <a:xfrm>
            <a:off x="1187326" y="4653335"/>
            <a:ext cx="3384675" cy="287561"/>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直接箭头连接符 20"/>
          <p:cNvCxnSpPr>
            <a:cxnSpLocks noChangeShapeType="1"/>
            <a:stCxn id="10" idx="2"/>
            <a:endCxn id="14" idx="0"/>
          </p:cNvCxnSpPr>
          <p:nvPr/>
        </p:nvCxnSpPr>
        <p:spPr bwMode="auto">
          <a:xfrm flipH="1">
            <a:off x="4572001" y="4076006"/>
            <a:ext cx="3348135" cy="86489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直接箭头连接符 22"/>
          <p:cNvCxnSpPr>
            <a:cxnSpLocks noChangeShapeType="1"/>
            <a:stCxn id="15" idx="2"/>
            <a:endCxn id="14" idx="0"/>
          </p:cNvCxnSpPr>
          <p:nvPr/>
        </p:nvCxnSpPr>
        <p:spPr bwMode="auto">
          <a:xfrm flipH="1">
            <a:off x="4572001" y="2852936"/>
            <a:ext cx="2987773" cy="208796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直接箭头连接符 47"/>
          <p:cNvCxnSpPr>
            <a:cxnSpLocks noChangeShapeType="1"/>
            <a:stCxn id="16" idx="1"/>
            <a:endCxn id="12" idx="3"/>
          </p:cNvCxnSpPr>
          <p:nvPr/>
        </p:nvCxnSpPr>
        <p:spPr bwMode="auto">
          <a:xfrm flipH="1">
            <a:off x="4572273" y="2312616"/>
            <a:ext cx="360090" cy="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sp>
        <p:nvSpPr>
          <p:cNvPr id="24" name="矩形 76"/>
          <p:cNvSpPr>
            <a:spLocks noChangeArrowheads="1"/>
          </p:cNvSpPr>
          <p:nvPr/>
        </p:nvSpPr>
        <p:spPr bwMode="auto">
          <a:xfrm>
            <a:off x="1259607" y="2060203"/>
            <a:ext cx="1800225" cy="792163"/>
          </a:xfrm>
          <a:prstGeom prst="rect">
            <a:avLst/>
          </a:prstGeom>
          <a:noFill/>
          <a:ln w="25400" cmpd="sng">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r>
              <a:rPr lang="en-US" dirty="0">
                <a:latin typeface="Calibri" pitchFamily="34" charset="0"/>
              </a:rPr>
              <a:t>Protocol</a:t>
            </a:r>
          </a:p>
        </p:txBody>
      </p:sp>
      <p:cxnSp>
        <p:nvCxnSpPr>
          <p:cNvPr id="25" name="直接箭头连接符 81"/>
          <p:cNvCxnSpPr>
            <a:cxnSpLocks noChangeShapeType="1"/>
            <a:stCxn id="24" idx="2"/>
            <a:endCxn id="14" idx="0"/>
          </p:cNvCxnSpPr>
          <p:nvPr/>
        </p:nvCxnSpPr>
        <p:spPr bwMode="auto">
          <a:xfrm>
            <a:off x="2159720" y="2852366"/>
            <a:ext cx="2412281" cy="2088530"/>
          </a:xfrm>
          <a:prstGeom prst="straightConnector1">
            <a:avLst/>
          </a:prstGeom>
          <a:noFill/>
          <a:ln w="9525" cmpd="sng">
            <a:solidFill>
              <a:schemeClr val="tx1"/>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531307069"/>
      </p:ext>
    </p:extLst>
  </p:cSld>
  <p:clrMapOvr>
    <a:masterClrMapping/>
  </p:clrMapOvr>
  <p:transition spd="slow">
    <p:pull/>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91</a:t>
            </a:fld>
            <a:endParaRPr lang="en-US"/>
          </a:p>
        </p:txBody>
      </p:sp>
      <p:pic>
        <p:nvPicPr>
          <p:cNvPr id="1026" name="Picture 2" descr="E:\QQ截图20150519111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6696744" cy="473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719876"/>
      </p:ext>
    </p:extLst>
  </p:cSld>
  <p:clrMapOvr>
    <a:masterClrMapping/>
  </p:clrMapOvr>
  <p:transition spd="slow">
    <p:pull/>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avformat_open_input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 </a:t>
            </a:r>
            <a:r>
              <a:rPr lang="en-US" altLang="zh-CN" sz="1400" dirty="0" err="1"/>
              <a:t>const</a:t>
            </a:r>
            <a:r>
              <a:rPr lang="en-US" altLang="zh-CN" sz="1400" dirty="0"/>
              <a:t> char *</a:t>
            </a:r>
            <a:r>
              <a:rPr lang="en-US" altLang="zh-CN" sz="1400" dirty="0" smtClean="0"/>
              <a:t>filename, </a:t>
            </a:r>
            <a:r>
              <a:rPr lang="en-US" altLang="zh-CN" sz="1400" dirty="0" err="1" smtClean="0"/>
              <a:t>AVInputFormat</a:t>
            </a:r>
            <a:r>
              <a:rPr lang="en-US" altLang="zh-CN" sz="1400" dirty="0" smtClean="0"/>
              <a:t> </a:t>
            </a:r>
            <a:r>
              <a:rPr lang="en-US" altLang="zh-CN" sz="1400" dirty="0"/>
              <a:t>*</a:t>
            </a:r>
            <a:r>
              <a:rPr lang="en-US" altLang="zh-CN" sz="1400" dirty="0" err="1"/>
              <a:t>fmt</a:t>
            </a:r>
            <a:r>
              <a:rPr lang="en-US" altLang="zh-CN" sz="1400" dirty="0"/>
              <a:t>, </a:t>
            </a:r>
            <a:r>
              <a:rPr lang="en-US" altLang="zh-CN" sz="1400" dirty="0" err="1"/>
              <a:t>AVDictionary</a:t>
            </a:r>
            <a:r>
              <a:rPr lang="en-US" altLang="zh-CN" sz="1400" dirty="0"/>
              <a:t> **options)</a:t>
            </a:r>
            <a:r>
              <a:rPr lang="zh-CN" altLang="en-US" sz="1400" dirty="0"/>
              <a:t>；</a:t>
            </a:r>
          </a:p>
          <a:p>
            <a:pPr marL="68580" indent="0">
              <a:buNone/>
            </a:pPr>
            <a:r>
              <a:rPr lang="zh-CN" altLang="en-US" sz="1400" dirty="0"/>
              <a:t>这个函数用于打开多媒体文件，并读取相关文件头信息</a:t>
            </a:r>
            <a:r>
              <a:rPr lang="zh-CN" altLang="en-US" sz="1400" dirty="0" smtClean="0"/>
              <a:t>。</a:t>
            </a:r>
            <a:endParaRPr lang="en-US" altLang="zh-CN" sz="1400" dirty="0" smtClean="0"/>
          </a:p>
          <a:p>
            <a:pPr marL="68580" indent="0">
              <a:buNone/>
            </a:pPr>
            <a:endParaRPr lang="zh-CN" altLang="en-US" sz="1400" dirty="0"/>
          </a:p>
          <a:p>
            <a:r>
              <a:rPr lang="en-US" altLang="zh-CN" sz="1400" dirty="0"/>
              <a:t>v</a:t>
            </a:r>
            <a:r>
              <a:rPr lang="en-US" altLang="zh-CN" sz="1400" dirty="0" smtClean="0"/>
              <a:t>oid </a:t>
            </a:r>
            <a:r>
              <a:rPr lang="en-US" altLang="zh-CN" sz="1400" dirty="0" err="1" smtClean="0"/>
              <a:t>avformat_close_input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a:t>
            </a:r>
            <a:r>
              <a:rPr lang="zh-CN" altLang="en-US" sz="1400" dirty="0"/>
              <a:t>；</a:t>
            </a:r>
          </a:p>
          <a:p>
            <a:pPr marL="68580" indent="0">
              <a:buNone/>
            </a:pPr>
            <a:r>
              <a:rPr lang="zh-CN" altLang="en-US" sz="1400" dirty="0"/>
              <a:t>这个函数用于关闭上面打开的多媒体文件，释放相关资源</a:t>
            </a:r>
            <a:r>
              <a:rPr lang="zh-CN" altLang="en-US" sz="1400" dirty="0" smtClean="0"/>
              <a:t>。</a:t>
            </a:r>
            <a:endParaRPr lang="en-US" altLang="zh-CN" sz="1400" dirty="0" smtClean="0"/>
          </a:p>
          <a:p>
            <a:pPr marL="68580" indent="0">
              <a:buNone/>
            </a:pPr>
            <a:endParaRPr lang="zh-CN" altLang="en-US" sz="1400" dirty="0"/>
          </a:p>
          <a:p>
            <a:r>
              <a:rPr lang="en-US" altLang="zh-CN" sz="1400" dirty="0" err="1"/>
              <a:t>i</a:t>
            </a:r>
            <a:r>
              <a:rPr lang="en-US" altLang="zh-CN" sz="1400" dirty="0" err="1" smtClean="0"/>
              <a:t>nt</a:t>
            </a:r>
            <a:r>
              <a:rPr lang="en-US" altLang="zh-CN" sz="1400" dirty="0" smtClean="0"/>
              <a:t> </a:t>
            </a:r>
            <a:r>
              <a:rPr lang="en-US" altLang="zh-CN" sz="1400" dirty="0" err="1" smtClean="0"/>
              <a:t>avformat_find_stream_info</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ic</a:t>
            </a:r>
            <a:r>
              <a:rPr lang="en-US" altLang="zh-CN" sz="1400" dirty="0"/>
              <a:t>, </a:t>
            </a:r>
            <a:r>
              <a:rPr lang="en-US" altLang="zh-CN" sz="1400" dirty="0" err="1"/>
              <a:t>AVDictionary</a:t>
            </a:r>
            <a:r>
              <a:rPr lang="en-US" altLang="zh-CN" sz="1400" dirty="0"/>
              <a:t>**options);</a:t>
            </a:r>
          </a:p>
          <a:p>
            <a:pPr marL="68580" indent="0">
              <a:buNone/>
            </a:pPr>
            <a:r>
              <a:rPr lang="zh-CN" altLang="en-US" sz="1400" dirty="0"/>
              <a:t>这个函数通过注册的文件格式解析器读取文件的取各种信息，比如播放持续时间、音视频压缩格式、音轨信息、字幕信息、帧率、采样率等等</a:t>
            </a:r>
            <a:r>
              <a:rPr lang="zh-CN" altLang="en-US" sz="1400" dirty="0" smtClean="0"/>
              <a:t>。</a:t>
            </a:r>
            <a:endParaRPr lang="en-US" altLang="zh-CN" sz="1400" dirty="0" smtClean="0"/>
          </a:p>
          <a:p>
            <a:pPr marL="68580" indent="0">
              <a:buNone/>
            </a:pPr>
            <a:endParaRPr lang="zh-CN" altLang="en-US" sz="1400" dirty="0"/>
          </a:p>
          <a:p>
            <a:r>
              <a:rPr lang="en-US" altLang="zh-CN" sz="1400" dirty="0" err="1"/>
              <a:t>int</a:t>
            </a:r>
            <a:r>
              <a:rPr lang="en-US" altLang="zh-CN" sz="1400" dirty="0"/>
              <a:t> </a:t>
            </a:r>
            <a:r>
              <a:rPr lang="en-US" altLang="zh-CN" sz="1400" dirty="0" err="1"/>
              <a:t>av_read_frame</a:t>
            </a:r>
            <a:r>
              <a:rPr lang="en-US" altLang="zh-CN" sz="1400" dirty="0"/>
              <a:t>(</a:t>
            </a:r>
            <a:r>
              <a:rPr lang="en-US" altLang="zh-CN" sz="1400" dirty="0" err="1"/>
              <a:t>AVFormatContext</a:t>
            </a:r>
            <a:r>
              <a:rPr lang="en-US" altLang="zh-CN" sz="1400" dirty="0"/>
              <a:t>*s, </a:t>
            </a:r>
            <a:r>
              <a:rPr lang="en-US" altLang="zh-CN" sz="1400" dirty="0" err="1"/>
              <a:t>AVPacket</a:t>
            </a:r>
            <a:r>
              <a:rPr lang="en-US" altLang="zh-CN" sz="1400" dirty="0"/>
              <a:t> *</a:t>
            </a:r>
            <a:r>
              <a:rPr lang="en-US" altLang="zh-CN" sz="1400" dirty="0" err="1"/>
              <a:t>pkt</a:t>
            </a:r>
            <a:r>
              <a:rPr lang="en-US" altLang="zh-CN" sz="1400" dirty="0"/>
              <a:t>);</a:t>
            </a:r>
          </a:p>
          <a:p>
            <a:pPr marL="68580" indent="0">
              <a:buNone/>
            </a:pPr>
            <a:r>
              <a:rPr lang="zh-CN" altLang="en-US" sz="1400" dirty="0"/>
              <a:t>这个函数对于</a:t>
            </a:r>
            <a:r>
              <a:rPr lang="en-US" altLang="zh-CN" sz="1400" dirty="0" err="1"/>
              <a:t>Demux</a:t>
            </a:r>
            <a:r>
              <a:rPr lang="zh-CN" altLang="en-US" sz="1400" dirty="0"/>
              <a:t>过程是最重要的一个函数，它从文件中读取一帧视频、一帧或多帧音频、字幕等</a:t>
            </a:r>
            <a:r>
              <a:rPr lang="en-US" altLang="zh-CN" sz="1400" dirty="0"/>
              <a:t>ES</a:t>
            </a:r>
            <a:r>
              <a:rPr lang="zh-CN" altLang="en-US" sz="1400" dirty="0"/>
              <a:t>数据包，除了数据本身之外，还包括</a:t>
            </a:r>
            <a:r>
              <a:rPr lang="en-US" altLang="zh-CN" sz="1400" dirty="0"/>
              <a:t>PTS</a:t>
            </a:r>
            <a:r>
              <a:rPr lang="zh-CN" altLang="en-US" sz="1400" dirty="0"/>
              <a:t>、持续时间、参考帧等重要信息</a:t>
            </a:r>
            <a:r>
              <a:rPr lang="zh-CN" altLang="en-US" sz="1400" dirty="0" smtClean="0"/>
              <a:t>。</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264708435"/>
      </p:ext>
    </p:extLst>
  </p:cSld>
  <p:clrMapOvr>
    <a:masterClrMapping/>
  </p:clrMapOvr>
  <p:transition spd="slow">
    <p:pull/>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int</a:t>
            </a:r>
            <a:r>
              <a:rPr lang="en-US" altLang="zh-CN" sz="1400" dirty="0"/>
              <a:t> avcodec_decode_video2(</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*picture,</a:t>
            </a:r>
          </a:p>
          <a:p>
            <a:pPr marL="68580" indent="0">
              <a:buNone/>
            </a:pPr>
            <a:r>
              <a:rPr lang="en-US" altLang="zh-CN" sz="1400" dirty="0" err="1" smtClean="0"/>
              <a:t>int</a:t>
            </a:r>
            <a:r>
              <a:rPr lang="en-US" altLang="zh-CN" sz="1400" dirty="0" smtClean="0"/>
              <a:t> </a:t>
            </a:r>
            <a:r>
              <a:rPr lang="en-US" altLang="zh-CN" sz="1400" dirty="0"/>
              <a:t>*</a:t>
            </a:r>
            <a:r>
              <a:rPr lang="en-US" altLang="zh-CN" sz="1400" dirty="0" err="1" smtClean="0"/>
              <a:t>got_picture_ptr</a:t>
            </a:r>
            <a:r>
              <a:rPr lang="en-US" altLang="zh-CN" sz="1400" dirty="0" smtClean="0"/>
              <a:t>, </a:t>
            </a:r>
            <a:r>
              <a:rPr lang="en-US" altLang="zh-CN" sz="1400" dirty="0" err="1" smtClean="0"/>
              <a:t>const</a:t>
            </a:r>
            <a:r>
              <a:rPr lang="en-US" altLang="zh-CN" sz="1400" dirty="0" smtClean="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smtClean="0"/>
          </a:p>
          <a:p>
            <a:pPr marL="68580" indent="0">
              <a:buNone/>
            </a:pPr>
            <a:r>
              <a:rPr lang="zh-CN" altLang="en-US" sz="1400" dirty="0" smtClean="0"/>
              <a:t>这个</a:t>
            </a:r>
            <a:r>
              <a:rPr lang="zh-CN" altLang="en-US" sz="1400" dirty="0"/>
              <a:t>函数</a:t>
            </a:r>
            <a:r>
              <a:rPr lang="zh-CN" altLang="en-US" sz="1400" dirty="0" smtClean="0"/>
              <a:t>用于解码视频</a:t>
            </a:r>
            <a:endParaRPr lang="en-US" altLang="zh-CN" sz="1400" dirty="0" smtClean="0"/>
          </a:p>
          <a:p>
            <a:pPr marL="68580" indent="0">
              <a:buNone/>
            </a:pPr>
            <a:endParaRPr lang="en-US" altLang="zh-CN" sz="1400" dirty="0"/>
          </a:p>
          <a:p>
            <a:r>
              <a:rPr lang="en-US" altLang="zh-CN" sz="1400" dirty="0" err="1"/>
              <a:t>int</a:t>
            </a:r>
            <a:r>
              <a:rPr lang="en-US" altLang="zh-CN" sz="1400" dirty="0"/>
              <a:t> avcodec_decode_audio4(</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*frame,</a:t>
            </a:r>
          </a:p>
          <a:p>
            <a:pPr marL="68580" indent="0">
              <a:buNone/>
            </a:pPr>
            <a:r>
              <a:rPr lang="en-US" altLang="zh-CN" sz="1400" dirty="0" err="1" smtClean="0"/>
              <a:t>int</a:t>
            </a:r>
            <a:r>
              <a:rPr lang="en-US" altLang="zh-CN" sz="1400" dirty="0" smtClean="0"/>
              <a:t> </a:t>
            </a:r>
            <a:r>
              <a:rPr lang="en-US" altLang="zh-CN" sz="1400" dirty="0"/>
              <a:t>*</a:t>
            </a:r>
            <a:r>
              <a:rPr lang="en-US" altLang="zh-CN" sz="1400" dirty="0" err="1"/>
              <a:t>got_frame_ptr</a:t>
            </a:r>
            <a:r>
              <a:rPr lang="en-US" altLang="zh-CN" sz="1400" dirty="0"/>
              <a:t>, </a:t>
            </a:r>
            <a:r>
              <a:rPr lang="en-US" altLang="zh-CN" sz="1400" dirty="0" err="1"/>
              <a:t>const</a:t>
            </a:r>
            <a:r>
              <a:rPr lang="en-US" altLang="zh-CN" sz="1400" dirty="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a:p>
          <a:p>
            <a:pPr marL="68580" indent="0">
              <a:buNone/>
            </a:pPr>
            <a:r>
              <a:rPr lang="zh-CN" altLang="en-US" sz="1400" dirty="0" smtClean="0"/>
              <a:t>这个函数用于解码音频</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491655054"/>
      </p:ext>
    </p:extLst>
  </p:cSld>
  <p:clrMapOvr>
    <a:masterClrMapping/>
  </p:clrMapOvr>
  <p:transition spd="slow">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libplayer</a:t>
            </a:r>
            <a:r>
              <a:rPr lang="en-US" altLang="zh-CN" dirty="0"/>
              <a:t> 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94</a:t>
            </a:fld>
            <a:endParaRPr lang="en-US"/>
          </a:p>
        </p:txBody>
      </p:sp>
      <p:sp>
        <p:nvSpPr>
          <p:cNvPr id="6" name="矩形 5"/>
          <p:cNvSpPr/>
          <p:nvPr/>
        </p:nvSpPr>
        <p:spPr>
          <a:xfrm>
            <a:off x="363589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player</a:t>
            </a:r>
            <a:endParaRPr lang="zh-CN" altLang="en-US" dirty="0"/>
          </a:p>
        </p:txBody>
      </p:sp>
      <p:sp>
        <p:nvSpPr>
          <p:cNvPr id="7" name="矩形 6"/>
          <p:cNvSpPr/>
          <p:nvPr/>
        </p:nvSpPr>
        <p:spPr>
          <a:xfrm>
            <a:off x="3383868" y="3284984"/>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Platform</a:t>
            </a:r>
          </a:p>
        </p:txBody>
      </p:sp>
      <p:cxnSp>
        <p:nvCxnSpPr>
          <p:cNvPr id="9" name="直接连接符 8"/>
          <p:cNvCxnSpPr>
            <a:stCxn id="6" idx="2"/>
            <a:endCxn id="7" idx="0"/>
          </p:cNvCxnSpPr>
          <p:nvPr/>
        </p:nvCxnSpPr>
        <p:spPr>
          <a:xfrm>
            <a:off x="4211960" y="2996952"/>
            <a:ext cx="0" cy="2880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95636" y="4221088"/>
            <a:ext cx="1152128" cy="576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Android</a:t>
            </a:r>
            <a:endParaRPr lang="zh-CN" altLang="en-US" dirty="0"/>
          </a:p>
        </p:txBody>
      </p:sp>
      <p:sp>
        <p:nvSpPr>
          <p:cNvPr id="11" name="矩形 10"/>
          <p:cNvSpPr/>
          <p:nvPr/>
        </p:nvSpPr>
        <p:spPr>
          <a:xfrm>
            <a:off x="2735796" y="4221088"/>
            <a:ext cx="1008112" cy="5760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IOS</a:t>
            </a:r>
            <a:endParaRPr lang="zh-CN" altLang="en-US" dirty="0"/>
          </a:p>
        </p:txBody>
      </p:sp>
      <p:sp>
        <p:nvSpPr>
          <p:cNvPr id="12" name="矩形 11"/>
          <p:cNvSpPr/>
          <p:nvPr/>
        </p:nvSpPr>
        <p:spPr>
          <a:xfrm>
            <a:off x="4067944" y="4221088"/>
            <a:ext cx="1188132" cy="5760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Cygwin</a:t>
            </a:r>
            <a:endParaRPr lang="zh-CN" altLang="en-US" dirty="0"/>
          </a:p>
        </p:txBody>
      </p:sp>
      <p:sp>
        <p:nvSpPr>
          <p:cNvPr id="13" name="TextBox 12"/>
          <p:cNvSpPr txBox="1"/>
          <p:nvPr/>
        </p:nvSpPr>
        <p:spPr>
          <a:xfrm>
            <a:off x="1151620" y="5013176"/>
            <a:ext cx="1404156" cy="830997"/>
          </a:xfrm>
          <a:prstGeom prst="rect">
            <a:avLst/>
          </a:prstGeom>
          <a:noFill/>
        </p:spPr>
        <p:txBody>
          <a:bodyPr wrap="square" rtlCol="0">
            <a:spAutoFit/>
          </a:bodyPr>
          <a:lstStyle/>
          <a:p>
            <a:r>
              <a:rPr lang="en-US" altLang="zh-CN" sz="1200" dirty="0" err="1" smtClean="0"/>
              <a:t>NativeWindow</a:t>
            </a:r>
            <a:endParaRPr lang="en-US" altLang="zh-CN" sz="1200" dirty="0" smtClean="0"/>
          </a:p>
          <a:p>
            <a:r>
              <a:rPr lang="en-US" altLang="zh-CN" sz="1200" dirty="0" err="1" smtClean="0"/>
              <a:t>Audiotrack</a:t>
            </a:r>
            <a:endParaRPr lang="en-US" altLang="zh-CN" sz="1200" dirty="0" smtClean="0"/>
          </a:p>
          <a:p>
            <a:r>
              <a:rPr lang="en-US" altLang="zh-CN" sz="1200" dirty="0" err="1" smtClean="0"/>
              <a:t>Osles</a:t>
            </a:r>
            <a:endParaRPr lang="en-US" altLang="zh-CN" sz="1200" dirty="0" smtClean="0"/>
          </a:p>
          <a:p>
            <a:r>
              <a:rPr lang="en-US" altLang="zh-CN" sz="1200" dirty="0" smtClean="0"/>
              <a:t>Ogles 1.1 2.0 3.0</a:t>
            </a:r>
            <a:endParaRPr lang="zh-CN" altLang="en-US" sz="1200" dirty="0"/>
          </a:p>
        </p:txBody>
      </p:sp>
      <p:sp>
        <p:nvSpPr>
          <p:cNvPr id="14" name="TextBox 13"/>
          <p:cNvSpPr txBox="1"/>
          <p:nvPr/>
        </p:nvSpPr>
        <p:spPr>
          <a:xfrm>
            <a:off x="2735796" y="5013176"/>
            <a:ext cx="1620180" cy="461665"/>
          </a:xfrm>
          <a:prstGeom prst="rect">
            <a:avLst/>
          </a:prstGeom>
          <a:noFill/>
        </p:spPr>
        <p:txBody>
          <a:bodyPr wrap="square" rtlCol="0">
            <a:spAutoFit/>
          </a:bodyPr>
          <a:lstStyle/>
          <a:p>
            <a:r>
              <a:rPr lang="en-US" altLang="zh-CN" sz="1200" dirty="0" smtClean="0"/>
              <a:t>Open AL</a:t>
            </a:r>
          </a:p>
          <a:p>
            <a:r>
              <a:rPr lang="en-US" altLang="zh-CN" sz="1200" dirty="0" smtClean="0"/>
              <a:t>Ogles 2.0</a:t>
            </a:r>
            <a:endParaRPr lang="zh-CN" altLang="en-US" sz="1200" dirty="0"/>
          </a:p>
        </p:txBody>
      </p:sp>
      <p:sp>
        <p:nvSpPr>
          <p:cNvPr id="15" name="TextBox 14"/>
          <p:cNvSpPr txBox="1"/>
          <p:nvPr/>
        </p:nvSpPr>
        <p:spPr>
          <a:xfrm>
            <a:off x="395993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18" name="矩形 17"/>
          <p:cNvSpPr/>
          <p:nvPr/>
        </p:nvSpPr>
        <p:spPr>
          <a:xfrm>
            <a:off x="5400092" y="2384048"/>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FFMPEG</a:t>
            </a:r>
          </a:p>
        </p:txBody>
      </p:sp>
      <p:cxnSp>
        <p:nvCxnSpPr>
          <p:cNvPr id="20" name="直接连接符 19"/>
          <p:cNvCxnSpPr>
            <a:stCxn id="6" idx="3"/>
            <a:endCxn id="18" idx="1"/>
          </p:cNvCxnSpPr>
          <p:nvPr/>
        </p:nvCxnSpPr>
        <p:spPr>
          <a:xfrm flipV="1">
            <a:off x="4788024" y="2708084"/>
            <a:ext cx="612068" cy="8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07922"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ISubtitle</a:t>
            </a:r>
            <a:endParaRPr lang="en-US" altLang="zh-CN" dirty="0" smtClean="0"/>
          </a:p>
        </p:txBody>
      </p:sp>
      <p:sp>
        <p:nvSpPr>
          <p:cNvPr id="19" name="矩形 18"/>
          <p:cNvSpPr/>
          <p:nvPr/>
        </p:nvSpPr>
        <p:spPr>
          <a:xfrm>
            <a:off x="5724128" y="4221088"/>
            <a:ext cx="1188132"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Win32</a:t>
            </a:r>
            <a:endParaRPr lang="zh-CN" altLang="en-US" dirty="0"/>
          </a:p>
        </p:txBody>
      </p:sp>
      <p:sp>
        <p:nvSpPr>
          <p:cNvPr id="21" name="TextBox 20"/>
          <p:cNvSpPr txBox="1"/>
          <p:nvPr/>
        </p:nvSpPr>
        <p:spPr>
          <a:xfrm>
            <a:off x="558011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22" name="TextBox 21"/>
          <p:cNvSpPr txBox="1"/>
          <p:nvPr/>
        </p:nvSpPr>
        <p:spPr>
          <a:xfrm>
            <a:off x="1127802" y="2269321"/>
            <a:ext cx="1080120" cy="1015663"/>
          </a:xfrm>
          <a:prstGeom prst="rect">
            <a:avLst/>
          </a:prstGeom>
          <a:noFill/>
        </p:spPr>
        <p:txBody>
          <a:bodyPr wrap="square" rtlCol="0">
            <a:spAutoFit/>
          </a:bodyPr>
          <a:lstStyle/>
          <a:p>
            <a:r>
              <a:rPr lang="en-US" altLang="zh-CN" sz="1200" dirty="0" err="1" smtClean="0"/>
              <a:t>Libass</a:t>
            </a:r>
            <a:endParaRPr lang="en-US" altLang="zh-CN" sz="1200" dirty="0" smtClean="0"/>
          </a:p>
          <a:p>
            <a:r>
              <a:rPr lang="en-US" altLang="zh-CN" sz="1200" dirty="0" err="1" smtClean="0"/>
              <a:t>Libenca</a:t>
            </a:r>
            <a:endParaRPr lang="en-US" altLang="zh-CN" sz="1200" dirty="0" smtClean="0"/>
          </a:p>
          <a:p>
            <a:r>
              <a:rPr lang="en-US" altLang="zh-CN" sz="1200" dirty="0" err="1" smtClean="0"/>
              <a:t>Libiconv</a:t>
            </a:r>
            <a:endParaRPr lang="en-US" altLang="zh-CN" sz="1200" dirty="0" smtClean="0"/>
          </a:p>
          <a:p>
            <a:r>
              <a:rPr lang="en-US" altLang="zh-CN" sz="1200" dirty="0" err="1" smtClean="0"/>
              <a:t>fontconfig</a:t>
            </a:r>
            <a:endParaRPr lang="en-US" altLang="zh-CN" sz="1200" dirty="0" smtClean="0"/>
          </a:p>
          <a:p>
            <a:r>
              <a:rPr lang="en-US" altLang="zh-CN" sz="1200" dirty="0" smtClean="0"/>
              <a:t>…</a:t>
            </a:r>
            <a:endParaRPr lang="zh-CN" altLang="en-US" sz="1200" dirty="0"/>
          </a:p>
        </p:txBody>
      </p:sp>
      <p:sp>
        <p:nvSpPr>
          <p:cNvPr id="24" name="TextBox 23"/>
          <p:cNvSpPr txBox="1"/>
          <p:nvPr/>
        </p:nvSpPr>
        <p:spPr>
          <a:xfrm>
            <a:off x="5148064" y="3261728"/>
            <a:ext cx="1620180" cy="830997"/>
          </a:xfrm>
          <a:prstGeom prst="rect">
            <a:avLst/>
          </a:prstGeom>
          <a:noFill/>
        </p:spPr>
        <p:txBody>
          <a:bodyPr wrap="square" rtlCol="0">
            <a:spAutoFit/>
          </a:bodyPr>
          <a:lstStyle/>
          <a:p>
            <a:r>
              <a:rPr lang="en-US" altLang="zh-CN" sz="1200" dirty="0" smtClean="0"/>
              <a:t>Log</a:t>
            </a:r>
          </a:p>
          <a:p>
            <a:r>
              <a:rPr lang="en-US" altLang="zh-CN" sz="1200" dirty="0" smtClean="0"/>
              <a:t>Audio render</a:t>
            </a:r>
          </a:p>
          <a:p>
            <a:r>
              <a:rPr lang="en-US" altLang="zh-CN" sz="1200" dirty="0" smtClean="0"/>
              <a:t>Video render</a:t>
            </a:r>
          </a:p>
          <a:p>
            <a:r>
              <a:rPr lang="en-US" altLang="zh-CN" sz="1200" dirty="0" smtClean="0"/>
              <a:t>…</a:t>
            </a:r>
            <a:endParaRPr lang="zh-CN" altLang="en-US" sz="1200" dirty="0"/>
          </a:p>
        </p:txBody>
      </p:sp>
    </p:spTree>
    <p:extLst>
      <p:ext uri="{BB962C8B-B14F-4D97-AF65-F5344CB8AC3E}">
        <p14:creationId xmlns:p14="http://schemas.microsoft.com/office/powerpoint/2010/main" val="2595792447"/>
      </p:ext>
    </p:extLst>
  </p:cSld>
  <p:clrMapOvr>
    <a:masterClrMapping/>
  </p:clrMapOvr>
  <p:transition spd="slow">
    <p:pull/>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Android </a:t>
            </a:r>
            <a:r>
              <a:rPr lang="en-US" altLang="zh-CN" dirty="0" err="1" smtClean="0"/>
              <a:t>MediaPlayer</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95</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340768"/>
            <a:ext cx="3956906" cy="4837541"/>
          </a:xfrm>
          <a:prstGeom prst="rect">
            <a:avLst/>
          </a:prstGeom>
        </p:spPr>
      </p:pic>
    </p:spTree>
    <p:extLst>
      <p:ext uri="{BB962C8B-B14F-4D97-AF65-F5344CB8AC3E}">
        <p14:creationId xmlns:p14="http://schemas.microsoft.com/office/powerpoint/2010/main" val="3413226149"/>
      </p:ext>
    </p:extLst>
  </p:cSld>
  <p:clrMapOvr>
    <a:masterClrMapping/>
  </p:clrMapOvr>
  <p:transition spd="slow">
    <p:pull/>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and JNI </a:t>
            </a:r>
            <a:r>
              <a:rPr lang="en-US" altLang="zh-CN" dirty="0"/>
              <a:t>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96</a:t>
            </a:fld>
            <a:endParaRPr lang="en-US"/>
          </a:p>
        </p:txBody>
      </p:sp>
      <p:sp>
        <p:nvSpPr>
          <p:cNvPr id="6" name="矩形 5"/>
          <p:cNvSpPr/>
          <p:nvPr/>
        </p:nvSpPr>
        <p:spPr>
          <a:xfrm>
            <a:off x="5956639" y="4293096"/>
            <a:ext cx="1855721" cy="396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FFMediaPlayer.cpp</a:t>
            </a:r>
            <a:endParaRPr lang="zh-CN" altLang="en-US" sz="1200" dirty="0"/>
          </a:p>
        </p:txBody>
      </p:sp>
      <p:sp>
        <p:nvSpPr>
          <p:cNvPr id="7" name="矩形 6"/>
          <p:cNvSpPr/>
          <p:nvPr/>
        </p:nvSpPr>
        <p:spPr>
          <a:xfrm>
            <a:off x="2843808" y="2645913"/>
            <a:ext cx="2016224"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SystemMediaPlayer.java</a:t>
            </a:r>
            <a:endParaRPr lang="en-US" altLang="zh-CN" sz="1200" dirty="0" smtClean="0"/>
          </a:p>
        </p:txBody>
      </p:sp>
      <p:sp>
        <p:nvSpPr>
          <p:cNvPr id="11" name="矩形 10"/>
          <p:cNvSpPr/>
          <p:nvPr/>
        </p:nvSpPr>
        <p:spPr>
          <a:xfrm>
            <a:off x="768057" y="3501008"/>
            <a:ext cx="1531562" cy="504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MediaPlayer.java</a:t>
            </a:r>
            <a:endParaRPr lang="zh-CN" altLang="en-US" sz="1200" dirty="0"/>
          </a:p>
        </p:txBody>
      </p:sp>
      <p:sp>
        <p:nvSpPr>
          <p:cNvPr id="18" name="矩形 17"/>
          <p:cNvSpPr/>
          <p:nvPr/>
        </p:nvSpPr>
        <p:spPr>
          <a:xfrm>
            <a:off x="2843808" y="4230089"/>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FFMediaPlayer.java</a:t>
            </a:r>
          </a:p>
        </p:txBody>
      </p:sp>
      <p:sp>
        <p:nvSpPr>
          <p:cNvPr id="23" name="矩形 22"/>
          <p:cNvSpPr/>
          <p:nvPr/>
        </p:nvSpPr>
        <p:spPr>
          <a:xfrm>
            <a:off x="5956639" y="3501008"/>
            <a:ext cx="185572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FFMediaExtractor.cpp</a:t>
            </a:r>
          </a:p>
        </p:txBody>
      </p:sp>
      <p:sp>
        <p:nvSpPr>
          <p:cNvPr id="25" name="矩形 24"/>
          <p:cNvSpPr/>
          <p:nvPr/>
        </p:nvSpPr>
        <p:spPr>
          <a:xfrm>
            <a:off x="2843808" y="3438001"/>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XOMediaPlayer.java</a:t>
            </a:r>
          </a:p>
        </p:txBody>
      </p:sp>
      <p:cxnSp>
        <p:nvCxnSpPr>
          <p:cNvPr id="26" name="直接箭头连接符 25"/>
          <p:cNvCxnSpPr>
            <a:stCxn id="11" idx="3"/>
            <a:endCxn id="7" idx="1"/>
          </p:cNvCxnSpPr>
          <p:nvPr/>
        </p:nvCxnSpPr>
        <p:spPr>
          <a:xfrm flipV="1">
            <a:off x="2299619" y="2929445"/>
            <a:ext cx="544189" cy="82359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3"/>
            <a:endCxn id="25" idx="1"/>
          </p:cNvCxnSpPr>
          <p:nvPr/>
        </p:nvCxnSpPr>
        <p:spPr>
          <a:xfrm flipV="1">
            <a:off x="2299619" y="3721533"/>
            <a:ext cx="544189" cy="3150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3"/>
            <a:endCxn id="18" idx="1"/>
          </p:cNvCxnSpPr>
          <p:nvPr/>
        </p:nvCxnSpPr>
        <p:spPr>
          <a:xfrm>
            <a:off x="2299619" y="3753036"/>
            <a:ext cx="544189" cy="760585"/>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5" idx="3"/>
          </p:cNvCxnSpPr>
          <p:nvPr/>
        </p:nvCxnSpPr>
        <p:spPr>
          <a:xfrm flipV="1">
            <a:off x="4860031" y="3721532"/>
            <a:ext cx="867431" cy="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8" idx="3"/>
          </p:cNvCxnSpPr>
          <p:nvPr/>
        </p:nvCxnSpPr>
        <p:spPr>
          <a:xfrm>
            <a:off x="4860031" y="4513621"/>
            <a:ext cx="86743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20071" y="2420888"/>
            <a:ext cx="0" cy="309634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99619" y="2143889"/>
            <a:ext cx="1480293" cy="369332"/>
          </a:xfrm>
          <a:prstGeom prst="rect">
            <a:avLst/>
          </a:prstGeom>
          <a:noFill/>
          <a:ln>
            <a:noFill/>
          </a:ln>
        </p:spPr>
        <p:txBody>
          <a:bodyPr wrap="square" rtlCol="0">
            <a:spAutoFit/>
          </a:bodyPr>
          <a:lstStyle/>
          <a:p>
            <a:r>
              <a:rPr lang="en-US" altLang="zh-CN" dirty="0" smtClean="0">
                <a:solidFill>
                  <a:srgbClr val="FF0000"/>
                </a:solidFill>
              </a:rPr>
              <a:t>Java side</a:t>
            </a:r>
            <a:endParaRPr lang="zh-CN" altLang="en-US" dirty="0">
              <a:solidFill>
                <a:srgbClr val="FF0000"/>
              </a:solidFill>
            </a:endParaRPr>
          </a:p>
        </p:txBody>
      </p:sp>
      <p:sp>
        <p:nvSpPr>
          <p:cNvPr id="52" name="TextBox 51"/>
          <p:cNvSpPr txBox="1"/>
          <p:nvPr/>
        </p:nvSpPr>
        <p:spPr>
          <a:xfrm>
            <a:off x="5727462" y="2143889"/>
            <a:ext cx="1480293" cy="369332"/>
          </a:xfrm>
          <a:prstGeom prst="rect">
            <a:avLst/>
          </a:prstGeom>
          <a:noFill/>
          <a:ln>
            <a:noFill/>
          </a:ln>
        </p:spPr>
        <p:txBody>
          <a:bodyPr wrap="square" rtlCol="0">
            <a:spAutoFit/>
          </a:bodyPr>
          <a:lstStyle/>
          <a:p>
            <a:r>
              <a:rPr lang="en-US" altLang="zh-CN" dirty="0" smtClean="0">
                <a:solidFill>
                  <a:srgbClr val="FF0000"/>
                </a:solidFill>
              </a:rPr>
              <a:t>C side</a:t>
            </a:r>
            <a:endParaRPr lang="zh-CN" altLang="en-US" dirty="0">
              <a:solidFill>
                <a:srgbClr val="FF0000"/>
              </a:solidFill>
            </a:endParaRPr>
          </a:p>
        </p:txBody>
      </p:sp>
    </p:spTree>
    <p:extLst>
      <p:ext uri="{BB962C8B-B14F-4D97-AF65-F5344CB8AC3E}">
        <p14:creationId xmlns:p14="http://schemas.microsoft.com/office/powerpoint/2010/main" val="2668089143"/>
      </p:ext>
    </p:extLst>
  </p:cSld>
  <p:clrMapOvr>
    <a:masterClrMapping/>
  </p:clrMapOvr>
  <p:transition spd="slow">
    <p:pull/>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不同播放器的实现方式</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97</a:t>
            </a:fld>
            <a:endParaRPr lang="en-US"/>
          </a:p>
        </p:txBody>
      </p:sp>
      <p:sp>
        <p:nvSpPr>
          <p:cNvPr id="19" name="标题 1"/>
          <p:cNvSpPr txBox="1">
            <a:spLocks/>
          </p:cNvSpPr>
          <p:nvPr/>
        </p:nvSpPr>
        <p:spPr>
          <a:xfrm>
            <a:off x="1331640" y="2420888"/>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800" dirty="0" err="1" smtClean="0">
                <a:solidFill>
                  <a:srgbClr val="FF0000"/>
                </a:solidFill>
              </a:rPr>
              <a:t>FFMediaPlayer</a:t>
            </a:r>
            <a:r>
              <a:rPr lang="en-US" altLang="zh-CN" sz="1800" dirty="0" smtClean="0">
                <a:solidFill>
                  <a:srgbClr val="FF0000"/>
                </a:solidFill>
              </a:rPr>
              <a:t> </a:t>
            </a:r>
            <a:r>
              <a:rPr lang="zh-CN" altLang="en-US" sz="1800" dirty="0">
                <a:solidFill>
                  <a:srgbClr val="FF0000"/>
                </a:solidFill>
              </a:rPr>
              <a:t>解</a:t>
            </a:r>
            <a:r>
              <a:rPr lang="zh-CN" altLang="en-US" sz="1800" dirty="0" smtClean="0">
                <a:solidFill>
                  <a:srgbClr val="FF0000"/>
                </a:solidFill>
              </a:rPr>
              <a:t>分装：</a:t>
            </a:r>
            <a:r>
              <a:rPr lang="en-US" altLang="zh-CN" sz="1800" dirty="0" smtClean="0">
                <a:solidFill>
                  <a:srgbClr val="FF0000"/>
                </a:solidFill>
              </a:rPr>
              <a:t>SW, </a:t>
            </a:r>
            <a:r>
              <a:rPr lang="zh-CN" altLang="en-US" sz="1800" dirty="0" smtClean="0">
                <a:solidFill>
                  <a:srgbClr val="FF0000"/>
                </a:solidFill>
              </a:rPr>
              <a:t>解码：</a:t>
            </a:r>
            <a:r>
              <a:rPr lang="en-US" altLang="zh-CN" sz="1800" dirty="0" smtClean="0">
                <a:solidFill>
                  <a:srgbClr val="FF0000"/>
                </a:solidFill>
              </a:rPr>
              <a:t>SW</a:t>
            </a:r>
          </a:p>
          <a:p>
            <a:pPr marL="342900" indent="-342900">
              <a:lnSpc>
                <a:spcPct val="200000"/>
              </a:lnSpc>
              <a:buFont typeface="+mj-lt"/>
              <a:buAutoNum type="alphaLcPeriod"/>
            </a:pPr>
            <a:r>
              <a:rPr lang="en-US" altLang="zh-CN" sz="1800" dirty="0" err="1" smtClean="0">
                <a:solidFill>
                  <a:srgbClr val="FF0000"/>
                </a:solidFill>
              </a:rPr>
              <a:t>XOMediaPlayer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HW(java side)</a:t>
            </a:r>
            <a:endParaRPr lang="en-US" altLang="zh-CN" dirty="0">
              <a:solidFill>
                <a:srgbClr val="FF0000"/>
              </a:solidFill>
            </a:endParaRPr>
          </a:p>
          <a:p>
            <a:pPr marL="342900" indent="-342900">
              <a:lnSpc>
                <a:spcPct val="200000"/>
              </a:lnSpc>
              <a:buFont typeface="+mj-lt"/>
              <a:buAutoNum type="alphaLcPeriod"/>
            </a:pPr>
            <a:r>
              <a:rPr lang="en-US" altLang="zh-CN" sz="1800" dirty="0" err="1" smtClean="0">
                <a:solidFill>
                  <a:srgbClr val="FF0000"/>
                </a:solidFill>
              </a:rPr>
              <a:t>PYMediaPlayer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a:t>
            </a:r>
            <a:r>
              <a:rPr lang="en-US" altLang="zh-CN" sz="1800" dirty="0" err="1" smtClean="0">
                <a:solidFill>
                  <a:srgbClr val="FF0000"/>
                </a:solidFill>
              </a:rPr>
              <a:t>ndk</a:t>
            </a:r>
            <a:r>
              <a:rPr lang="en-US" altLang="zh-CN" sz="1800" dirty="0" smtClean="0">
                <a:solidFill>
                  <a:srgbClr val="FF0000"/>
                </a:solidFill>
              </a:rPr>
              <a:t> c side)</a:t>
            </a:r>
            <a:endParaRPr lang="en-US" altLang="zh-CN" sz="1800" dirty="0">
              <a:solidFill>
                <a:srgbClr val="FF0000"/>
              </a:solidFill>
            </a:endParaRPr>
          </a:p>
        </p:txBody>
      </p:sp>
    </p:spTree>
    <p:extLst>
      <p:ext uri="{BB962C8B-B14F-4D97-AF65-F5344CB8AC3E}">
        <p14:creationId xmlns:p14="http://schemas.microsoft.com/office/powerpoint/2010/main" val="1197708060"/>
      </p:ext>
    </p:extLst>
  </p:cSld>
  <p:clrMapOvr>
    <a:masterClrMapping/>
  </p:clrMapOvr>
  <p:transition spd="slow">
    <p:pull/>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 and 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May 22,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98</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Tree>
    <p:extLst>
      <p:ext uri="{BB962C8B-B14F-4D97-AF65-F5344CB8AC3E}">
        <p14:creationId xmlns:p14="http://schemas.microsoft.com/office/powerpoint/2010/main" val="3066540193"/>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656</TotalTime>
  <Words>5879</Words>
  <Application>Microsoft Office PowerPoint</Application>
  <PresentationFormat>全屏显示(4:3)</PresentationFormat>
  <Paragraphs>849</Paragraphs>
  <Slides>98</Slides>
  <Notes>0</Notes>
  <HiddenSlides>0</HiddenSlides>
  <MMClips>0</MMClips>
  <ScaleCrop>false</ScaleCrop>
  <HeadingPairs>
    <vt:vector size="4" baseType="variant">
      <vt:variant>
        <vt:lpstr>主题</vt:lpstr>
      </vt:variant>
      <vt:variant>
        <vt:i4>1</vt:i4>
      </vt:variant>
      <vt:variant>
        <vt:lpstr>幻灯片标题</vt:lpstr>
      </vt:variant>
      <vt:variant>
        <vt:i4>98</vt:i4>
      </vt:variant>
    </vt:vector>
  </HeadingPairs>
  <TitlesOfParts>
    <vt:vector size="99" baseType="lpstr">
      <vt:lpstr>奥斯汀</vt:lpstr>
      <vt:lpstr>Multi-media develop introduction</vt:lpstr>
      <vt:lpstr>Agenda</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libplayer architecture</vt:lpstr>
      <vt:lpstr>Android MediaPlayer</vt:lpstr>
      <vt:lpstr>Java and JNI architecture</vt:lpstr>
      <vt:lpstr>不同播放器的实现方式</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马国梁 GuoliangMa</dc:creator>
  <cp:lastModifiedBy>马国梁 GuoliangMa</cp:lastModifiedBy>
  <cp:revision>318</cp:revision>
  <dcterms:created xsi:type="dcterms:W3CDTF">2014-08-04T06:05:10Z</dcterms:created>
  <dcterms:modified xsi:type="dcterms:W3CDTF">2015-05-22T02:33:01Z</dcterms:modified>
</cp:coreProperties>
</file>